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4.jpg" ContentType="image/jpg"/>
  <Override PartName="/ppt/theme/theme2.xml" ContentType="application/vnd.openxmlformats-officedocument.theme+xml"/>
  <Override PartName="/ppt/comments/modernComment_125_CB6F1A6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29_3558CBE8.xml" ContentType="application/vnd.ms-powerpoint.comments+xml"/>
  <Override PartName="/ppt/comments/modernComment_149_167030D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26"/>
  </p:notesMasterIdLst>
  <p:sldIdLst>
    <p:sldId id="293" r:id="rId5"/>
    <p:sldId id="256" r:id="rId6"/>
    <p:sldId id="305" r:id="rId7"/>
    <p:sldId id="297" r:id="rId8"/>
    <p:sldId id="329" r:id="rId9"/>
    <p:sldId id="302" r:id="rId10"/>
    <p:sldId id="299" r:id="rId11"/>
    <p:sldId id="317" r:id="rId12"/>
    <p:sldId id="318" r:id="rId13"/>
    <p:sldId id="319" r:id="rId14"/>
    <p:sldId id="320" r:id="rId15"/>
    <p:sldId id="321" r:id="rId16"/>
    <p:sldId id="323" r:id="rId17"/>
    <p:sldId id="324" r:id="rId18"/>
    <p:sldId id="328" r:id="rId19"/>
    <p:sldId id="325" r:id="rId20"/>
    <p:sldId id="326" r:id="rId21"/>
    <p:sldId id="327" r:id="rId22"/>
    <p:sldId id="332" r:id="rId23"/>
    <p:sldId id="330" r:id="rId24"/>
    <p:sldId id="316" r:id="rId25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CEAF53-7DC5-0F37-25FA-48974B45371C}" name="Johannes Krech" initials="JK" userId="a924a5ed85151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58"/>
    <a:srgbClr val="111111"/>
    <a:srgbClr val="003359"/>
    <a:srgbClr val="FF7900"/>
    <a:srgbClr val="AAAAAA"/>
    <a:srgbClr val="004479"/>
    <a:srgbClr val="407AAA"/>
    <a:srgbClr val="A7B6BF"/>
    <a:srgbClr val="FF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59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5_CB6F1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558F11-6AF2-4515-951D-8AE026278AC5}" authorId="{94CEAF53-7DC5-0F37-25FA-48974B45371C}" created="2024-06-09T17:13:20.9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3316006" sldId="293"/>
      <ac:spMk id="3" creationId="{00000000-0000-0000-0000-000000000000}"/>
      <ac:txMk cp="47" len="8">
        <ac:context len="95" hash="4187570604"/>
      </ac:txMk>
    </ac:txMkLst>
    <p188:pos x="8316246" y="125372"/>
    <p188:txBody>
      <a:bodyPr/>
      <a:lstStyle/>
      <a:p>
        <a:r>
          <a:rPr lang="de-DE"/>
          <a:t>for the characterization... </a:t>
        </a:r>
      </a:p>
    </p188:txBody>
  </p188:cm>
</p188:cmLst>
</file>

<file path=ppt/comments/modernComment_129_3558CB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676AF4-D574-4210-8657-000AA1E179C8}" authorId="{94CEAF53-7DC5-0F37-25FA-48974B45371C}" created="2024-06-09T17:15:45.8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95011816" sldId="297"/>
      <ac:picMk id="13" creationId="{80C59067-DF51-1564-0034-369B8059199A}"/>
    </ac:deMkLst>
    <p188:txBody>
      <a:bodyPr/>
      <a:lstStyle/>
      <a:p>
        <a:r>
          <a:rPr lang="de-DE"/>
          <a:t>Try to place images and videos not to close to the edge of the slide. The text can be placed a bit further to the right.</a:t>
        </a:r>
      </a:p>
    </p188:txBody>
  </p188:cm>
</p188:cmLst>
</file>

<file path=ppt/comments/modernComment_149_167030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3938F5-E096-4B8B-AD4D-8E1434249D87}" authorId="{94CEAF53-7DC5-0F37-25FA-48974B45371C}" created="2024-06-09T17:17:18.2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451286" sldId="329"/>
      <ac:spMk id="2" creationId="{C943C506-550F-C2C3-69A8-9B49F0E04C3E}"/>
      <ac:txMk cp="7" len="12">
        <ac:context len="22" hash="878783720"/>
      </ac:txMk>
    </ac:txMkLst>
    <p188:pos x="1919865" y="255943"/>
    <p188:txBody>
      <a:bodyPr/>
      <a:lstStyle/>
      <a:p>
        <a:r>
          <a:rPr lang="de-DE"/>
          <a:t>Maybe write quarz tuning forks, because you only talk about them specifically here</a:t>
        </a:r>
      </a:p>
    </p188:txBody>
  </p188:cm>
  <p188:cm id="{EB43E7F7-C18D-4A9E-8386-1FA4C201674B}" authorId="{94CEAF53-7DC5-0F37-25FA-48974B45371C}" created="2024-06-09T17:18:19.0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451286" sldId="329"/>
      <ac:spMk id="15" creationId="{1711D02F-BC37-966E-EB03-8EA30C09B41B}"/>
      <ac:txMk cp="28" len="39">
        <ac:context len="187" hash="1370660029"/>
      </ac:txMk>
    </ac:txMkLst>
    <p188:pos x="3707102" y="415946"/>
    <p188:txBody>
      <a:bodyPr/>
      <a:lstStyle/>
      <a:p>
        <a:r>
          <a:rPr lang="de-DE"/>
          <a:t>Use an even spacing between all the bullet points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02D14-5500-4920-A2D0-53A8192F94C2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404BB35-B7FA-47F4-A774-5A511D220DE7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40BCB0D9-9532-42A3-9E6A-FB78EBE4272D}" type="parTrans" cxnId="{A88C4085-19BA-4256-9FB6-0B30D9D0A3B2}">
      <dgm:prSet/>
      <dgm:spPr/>
      <dgm:t>
        <a:bodyPr/>
        <a:lstStyle/>
        <a:p>
          <a:endParaRPr lang="en-US"/>
        </a:p>
      </dgm:t>
    </dgm:pt>
    <dgm:pt modelId="{ADE56663-0549-4D52-A00B-A3093C6177BB}" type="sibTrans" cxnId="{A88C4085-19BA-4256-9FB6-0B30D9D0A3B2}">
      <dgm:prSet/>
      <dgm:spPr/>
      <dgm:t>
        <a:bodyPr/>
        <a:lstStyle/>
        <a:p>
          <a:endParaRPr lang="en-US"/>
        </a:p>
      </dgm:t>
    </dgm:pt>
    <dgm:pt modelId="{8FD08ECE-5A35-40D1-BAF1-771F414735C3}">
      <dgm:prSet phldrT="[Text]"/>
      <dgm:spPr/>
      <dgm:t>
        <a:bodyPr/>
        <a:lstStyle/>
        <a:p>
          <a:r>
            <a:rPr lang="en-US" dirty="0"/>
            <a:t>Scanning Probe Microscopy</a:t>
          </a:r>
        </a:p>
      </dgm:t>
    </dgm:pt>
    <dgm:pt modelId="{853EFA5E-6A26-48CB-89C7-5F10E2A69BC2}" type="parTrans" cxnId="{E4BD0CD5-1970-4FC8-94DF-9F99E0E38B59}">
      <dgm:prSet/>
      <dgm:spPr/>
      <dgm:t>
        <a:bodyPr/>
        <a:lstStyle/>
        <a:p>
          <a:endParaRPr lang="en-US"/>
        </a:p>
      </dgm:t>
    </dgm:pt>
    <dgm:pt modelId="{DF74C0FE-C947-4C97-B267-19546DF4DEC2}" type="sibTrans" cxnId="{E4BD0CD5-1970-4FC8-94DF-9F99E0E38B59}">
      <dgm:prSet/>
      <dgm:spPr/>
      <dgm:t>
        <a:bodyPr/>
        <a:lstStyle/>
        <a:p>
          <a:endParaRPr lang="en-US"/>
        </a:p>
      </dgm:t>
    </dgm:pt>
    <dgm:pt modelId="{C58AA989-715E-4A2A-AC9F-A2CA9A42FD19}">
      <dgm:prSet phldrT="[Text]"/>
      <dgm:spPr/>
      <dgm:t>
        <a:bodyPr/>
        <a:lstStyle/>
        <a:p>
          <a:r>
            <a:rPr lang="en-US" dirty="0"/>
            <a:t>LabVIEW VI’s and data transfer</a:t>
          </a:r>
        </a:p>
      </dgm:t>
    </dgm:pt>
    <dgm:pt modelId="{CE8E7671-CDB0-4CF4-889C-D3023C1CE3AF}" type="parTrans" cxnId="{1547033E-6A6E-49AB-A09B-63F671E7B506}">
      <dgm:prSet/>
      <dgm:spPr/>
      <dgm:t>
        <a:bodyPr/>
        <a:lstStyle/>
        <a:p>
          <a:endParaRPr lang="en-US"/>
        </a:p>
      </dgm:t>
    </dgm:pt>
    <dgm:pt modelId="{B27B0EDD-3016-4E87-895E-59B9F581ACA6}" type="sibTrans" cxnId="{1547033E-6A6E-49AB-A09B-63F671E7B506}">
      <dgm:prSet/>
      <dgm:spPr/>
      <dgm:t>
        <a:bodyPr/>
        <a:lstStyle/>
        <a:p>
          <a:endParaRPr lang="en-US"/>
        </a:p>
      </dgm:t>
    </dgm:pt>
    <dgm:pt modelId="{A0A67C74-C21F-4F7A-ABC3-058E9912EC7F}">
      <dgm:prSet phldrT="[Text]"/>
      <dgm:spPr/>
      <dgm:t>
        <a:bodyPr/>
        <a:lstStyle/>
        <a:p>
          <a:r>
            <a:rPr lang="en-US" dirty="0"/>
            <a:t>Tuning Fork and its Properties</a:t>
          </a:r>
        </a:p>
      </dgm:t>
    </dgm:pt>
    <dgm:pt modelId="{09C59B36-1E0B-4A4E-A596-BFEE7EB02D08}" type="parTrans" cxnId="{BE8FEB8A-1339-4392-BD86-2307A48256BA}">
      <dgm:prSet/>
      <dgm:spPr/>
      <dgm:t>
        <a:bodyPr/>
        <a:lstStyle/>
        <a:p>
          <a:endParaRPr lang="en-US"/>
        </a:p>
      </dgm:t>
    </dgm:pt>
    <dgm:pt modelId="{A95A538B-76E2-4A55-954E-8DB6B077A27F}" type="sibTrans" cxnId="{BE8FEB8A-1339-4392-BD86-2307A48256BA}">
      <dgm:prSet/>
      <dgm:spPr/>
      <dgm:t>
        <a:bodyPr/>
        <a:lstStyle/>
        <a:p>
          <a:endParaRPr lang="en-US"/>
        </a:p>
      </dgm:t>
    </dgm:pt>
    <dgm:pt modelId="{38227593-005A-4CA6-BB9F-EEB59E0DEEA6}">
      <dgm:prSet phldrT="[Text]"/>
      <dgm:spPr/>
      <dgm:t>
        <a:bodyPr/>
        <a:lstStyle/>
        <a:p>
          <a:r>
            <a:rPr lang="en-US" dirty="0"/>
            <a:t>Results and Optimization</a:t>
          </a:r>
        </a:p>
      </dgm:t>
    </dgm:pt>
    <dgm:pt modelId="{67495837-F3A6-49F4-AB01-98746EAA40B2}" type="parTrans" cxnId="{F0BB3414-168A-495C-8DE8-F3EA47D98FE7}">
      <dgm:prSet/>
      <dgm:spPr/>
      <dgm:t>
        <a:bodyPr/>
        <a:lstStyle/>
        <a:p>
          <a:endParaRPr lang="en-US"/>
        </a:p>
      </dgm:t>
    </dgm:pt>
    <dgm:pt modelId="{377762F4-311F-4175-91DD-0AA0A5DBCC7B}" type="sibTrans" cxnId="{F0BB3414-168A-495C-8DE8-F3EA47D98FE7}">
      <dgm:prSet/>
      <dgm:spPr/>
      <dgm:t>
        <a:bodyPr/>
        <a:lstStyle/>
        <a:p>
          <a:endParaRPr lang="en-US"/>
        </a:p>
      </dgm:t>
    </dgm:pt>
    <dgm:pt modelId="{DF9090DB-73FF-483B-97A6-077B6F9018C4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6DC50FEC-96C5-4CAD-A99C-8770E751880E}" type="parTrans" cxnId="{82BD944C-DFFF-4B27-80B8-74B4A3EDE4B5}">
      <dgm:prSet/>
      <dgm:spPr/>
      <dgm:t>
        <a:bodyPr/>
        <a:lstStyle/>
        <a:p>
          <a:endParaRPr lang="en-US"/>
        </a:p>
      </dgm:t>
    </dgm:pt>
    <dgm:pt modelId="{37F5D887-77B2-4DE6-9D23-318350489A0B}" type="sibTrans" cxnId="{82BD944C-DFFF-4B27-80B8-74B4A3EDE4B5}">
      <dgm:prSet/>
      <dgm:spPr/>
      <dgm:t>
        <a:bodyPr/>
        <a:lstStyle/>
        <a:p>
          <a:endParaRPr lang="en-US"/>
        </a:p>
      </dgm:t>
    </dgm:pt>
    <dgm:pt modelId="{52236618-1BB9-457E-AC15-08DAAD43D639}">
      <dgm:prSet phldrT="[Text]"/>
      <dgm:spPr/>
      <dgm:t>
        <a:bodyPr/>
        <a:lstStyle/>
        <a:p>
          <a:r>
            <a:rPr lang="en-US" dirty="0"/>
            <a:t>Experimental Setup</a:t>
          </a:r>
        </a:p>
      </dgm:t>
    </dgm:pt>
    <dgm:pt modelId="{83A799FA-2B47-49BA-9ACE-948FF8FCEF2D}" type="parTrans" cxnId="{29665BDC-1C24-4789-827C-302189EB3154}">
      <dgm:prSet/>
      <dgm:spPr/>
      <dgm:t>
        <a:bodyPr/>
        <a:lstStyle/>
        <a:p>
          <a:endParaRPr lang="en-US"/>
        </a:p>
      </dgm:t>
    </dgm:pt>
    <dgm:pt modelId="{685B805F-120B-42B7-9395-38FA6D64DE05}" type="sibTrans" cxnId="{29665BDC-1C24-4789-827C-302189EB3154}">
      <dgm:prSet/>
      <dgm:spPr/>
      <dgm:t>
        <a:bodyPr/>
        <a:lstStyle/>
        <a:p>
          <a:endParaRPr lang="en-US"/>
        </a:p>
      </dgm:t>
    </dgm:pt>
    <dgm:pt modelId="{C3C44D83-5479-44CA-A29A-985DA276037A}" type="pres">
      <dgm:prSet presAssocID="{3F002D14-5500-4920-A2D0-53A8192F94C2}" presName="Name0" presStyleCnt="0">
        <dgm:presLayoutVars>
          <dgm:chMax val="7"/>
          <dgm:chPref val="7"/>
          <dgm:dir/>
        </dgm:presLayoutVars>
      </dgm:prSet>
      <dgm:spPr/>
    </dgm:pt>
    <dgm:pt modelId="{FDF5A1B8-A092-47A2-BFD2-DE5177B4BF84}" type="pres">
      <dgm:prSet presAssocID="{3F002D14-5500-4920-A2D0-53A8192F94C2}" presName="Name1" presStyleCnt="0"/>
      <dgm:spPr/>
    </dgm:pt>
    <dgm:pt modelId="{DBB76B87-DF5E-4D93-9F41-BC35835B68A1}" type="pres">
      <dgm:prSet presAssocID="{3F002D14-5500-4920-A2D0-53A8192F94C2}" presName="cycle" presStyleCnt="0"/>
      <dgm:spPr/>
    </dgm:pt>
    <dgm:pt modelId="{CAFD300F-001D-40E7-A80D-B7319C0595CD}" type="pres">
      <dgm:prSet presAssocID="{3F002D14-5500-4920-A2D0-53A8192F94C2}" presName="srcNode" presStyleLbl="node1" presStyleIdx="0" presStyleCnt="7"/>
      <dgm:spPr/>
    </dgm:pt>
    <dgm:pt modelId="{5AE1C8CE-F13C-44C4-A604-97F68F8D96EB}" type="pres">
      <dgm:prSet presAssocID="{3F002D14-5500-4920-A2D0-53A8192F94C2}" presName="conn" presStyleLbl="parChTrans1D2" presStyleIdx="0" presStyleCnt="1"/>
      <dgm:spPr/>
    </dgm:pt>
    <dgm:pt modelId="{2CE35498-DA8B-48A6-9B98-92AF40C950D7}" type="pres">
      <dgm:prSet presAssocID="{3F002D14-5500-4920-A2D0-53A8192F94C2}" presName="extraNode" presStyleLbl="node1" presStyleIdx="0" presStyleCnt="7"/>
      <dgm:spPr/>
    </dgm:pt>
    <dgm:pt modelId="{255F100A-5E6B-4C23-AA63-01763F0E6C5F}" type="pres">
      <dgm:prSet presAssocID="{3F002D14-5500-4920-A2D0-53A8192F94C2}" presName="dstNode" presStyleLbl="node1" presStyleIdx="0" presStyleCnt="7"/>
      <dgm:spPr/>
    </dgm:pt>
    <dgm:pt modelId="{2F5289D8-BD9F-4E02-97AD-8C9F06E47542}" type="pres">
      <dgm:prSet presAssocID="{E404BB35-B7FA-47F4-A774-5A511D220DE7}" presName="text_1" presStyleLbl="node1" presStyleIdx="0" presStyleCnt="7">
        <dgm:presLayoutVars>
          <dgm:bulletEnabled val="1"/>
        </dgm:presLayoutVars>
      </dgm:prSet>
      <dgm:spPr/>
    </dgm:pt>
    <dgm:pt modelId="{39A5F61E-AEE4-4650-874F-39DA9E00803B}" type="pres">
      <dgm:prSet presAssocID="{E404BB35-B7FA-47F4-A774-5A511D220DE7}" presName="accent_1" presStyleCnt="0"/>
      <dgm:spPr/>
    </dgm:pt>
    <dgm:pt modelId="{425E28EE-186F-43DE-9FB5-B1C5029ED658}" type="pres">
      <dgm:prSet presAssocID="{E404BB35-B7FA-47F4-A774-5A511D220DE7}" presName="accentRepeatNode" presStyleLbl="solidFgAcc1" presStyleIdx="0" presStyleCnt="7"/>
      <dgm:spPr/>
    </dgm:pt>
    <dgm:pt modelId="{F29F7BFC-2DEE-4DB4-ACCA-5BE6FE7AD964}" type="pres">
      <dgm:prSet presAssocID="{8FD08ECE-5A35-40D1-BAF1-771F414735C3}" presName="text_2" presStyleLbl="node1" presStyleIdx="1" presStyleCnt="7">
        <dgm:presLayoutVars>
          <dgm:bulletEnabled val="1"/>
        </dgm:presLayoutVars>
      </dgm:prSet>
      <dgm:spPr/>
    </dgm:pt>
    <dgm:pt modelId="{F08DB170-94FD-41E9-8D78-8C20D5F509F1}" type="pres">
      <dgm:prSet presAssocID="{8FD08ECE-5A35-40D1-BAF1-771F414735C3}" presName="accent_2" presStyleCnt="0"/>
      <dgm:spPr/>
    </dgm:pt>
    <dgm:pt modelId="{2821F975-A38B-4CCE-9914-814AA6E4554E}" type="pres">
      <dgm:prSet presAssocID="{8FD08ECE-5A35-40D1-BAF1-771F414735C3}" presName="accentRepeatNode" presStyleLbl="solidFgAcc1" presStyleIdx="1" presStyleCnt="7"/>
      <dgm:spPr/>
    </dgm:pt>
    <dgm:pt modelId="{CDA90CB3-FB44-4731-BCAA-550E9AB0B9D7}" type="pres">
      <dgm:prSet presAssocID="{A0A67C74-C21F-4F7A-ABC3-058E9912EC7F}" presName="text_3" presStyleLbl="node1" presStyleIdx="2" presStyleCnt="7">
        <dgm:presLayoutVars>
          <dgm:bulletEnabled val="1"/>
        </dgm:presLayoutVars>
      </dgm:prSet>
      <dgm:spPr/>
    </dgm:pt>
    <dgm:pt modelId="{3E190534-DDBC-44E7-A652-7188DB2C512C}" type="pres">
      <dgm:prSet presAssocID="{A0A67C74-C21F-4F7A-ABC3-058E9912EC7F}" presName="accent_3" presStyleCnt="0"/>
      <dgm:spPr/>
    </dgm:pt>
    <dgm:pt modelId="{FCA85D43-22C9-4DB6-A11B-7F2D0D0F742C}" type="pres">
      <dgm:prSet presAssocID="{A0A67C74-C21F-4F7A-ABC3-058E9912EC7F}" presName="accentRepeatNode" presStyleLbl="solidFgAcc1" presStyleIdx="2" presStyleCnt="7"/>
      <dgm:spPr/>
    </dgm:pt>
    <dgm:pt modelId="{D1008DA7-61CE-46B7-B443-ABB4A827167D}" type="pres">
      <dgm:prSet presAssocID="{52236618-1BB9-457E-AC15-08DAAD43D639}" presName="text_4" presStyleLbl="node1" presStyleIdx="3" presStyleCnt="7">
        <dgm:presLayoutVars>
          <dgm:bulletEnabled val="1"/>
        </dgm:presLayoutVars>
      </dgm:prSet>
      <dgm:spPr/>
    </dgm:pt>
    <dgm:pt modelId="{AC3EF415-6900-46EF-BEF8-FBD305431A1D}" type="pres">
      <dgm:prSet presAssocID="{52236618-1BB9-457E-AC15-08DAAD43D639}" presName="accent_4" presStyleCnt="0"/>
      <dgm:spPr/>
    </dgm:pt>
    <dgm:pt modelId="{C3E5B9E5-F1B4-49BD-AAAB-C23A22CD2D5A}" type="pres">
      <dgm:prSet presAssocID="{52236618-1BB9-457E-AC15-08DAAD43D639}" presName="accentRepeatNode" presStyleLbl="solidFgAcc1" presStyleIdx="3" presStyleCnt="7"/>
      <dgm:spPr/>
    </dgm:pt>
    <dgm:pt modelId="{9607DF99-6E2F-42A7-B6EB-A9F386B40A1C}" type="pres">
      <dgm:prSet presAssocID="{C58AA989-715E-4A2A-AC9F-A2CA9A42FD19}" presName="text_5" presStyleLbl="node1" presStyleIdx="4" presStyleCnt="7">
        <dgm:presLayoutVars>
          <dgm:bulletEnabled val="1"/>
        </dgm:presLayoutVars>
      </dgm:prSet>
      <dgm:spPr/>
    </dgm:pt>
    <dgm:pt modelId="{AA8C1674-0741-4560-8429-BDB58624E1DE}" type="pres">
      <dgm:prSet presAssocID="{C58AA989-715E-4A2A-AC9F-A2CA9A42FD19}" presName="accent_5" presStyleCnt="0"/>
      <dgm:spPr/>
    </dgm:pt>
    <dgm:pt modelId="{B394946A-5DC4-4524-989D-C0C1691468BE}" type="pres">
      <dgm:prSet presAssocID="{C58AA989-715E-4A2A-AC9F-A2CA9A42FD19}" presName="accentRepeatNode" presStyleLbl="solidFgAcc1" presStyleIdx="4" presStyleCnt="7"/>
      <dgm:spPr/>
    </dgm:pt>
    <dgm:pt modelId="{4B694F22-3D07-4E6E-9038-CE0158D6A56E}" type="pres">
      <dgm:prSet presAssocID="{38227593-005A-4CA6-BB9F-EEB59E0DEEA6}" presName="text_6" presStyleLbl="node1" presStyleIdx="5" presStyleCnt="7">
        <dgm:presLayoutVars>
          <dgm:bulletEnabled val="1"/>
        </dgm:presLayoutVars>
      </dgm:prSet>
      <dgm:spPr/>
    </dgm:pt>
    <dgm:pt modelId="{D9AEF358-21B0-4335-9C9E-3238CECC0B3B}" type="pres">
      <dgm:prSet presAssocID="{38227593-005A-4CA6-BB9F-EEB59E0DEEA6}" presName="accent_6" presStyleCnt="0"/>
      <dgm:spPr/>
    </dgm:pt>
    <dgm:pt modelId="{2FE1B0D3-51D1-4F79-A2ED-A0855C589DC5}" type="pres">
      <dgm:prSet presAssocID="{38227593-005A-4CA6-BB9F-EEB59E0DEEA6}" presName="accentRepeatNode" presStyleLbl="solidFgAcc1" presStyleIdx="5" presStyleCnt="7"/>
      <dgm:spPr/>
    </dgm:pt>
    <dgm:pt modelId="{4A1DEBA1-4FBE-4420-9BE4-97717E4A4F38}" type="pres">
      <dgm:prSet presAssocID="{DF9090DB-73FF-483B-97A6-077B6F9018C4}" presName="text_7" presStyleLbl="node1" presStyleIdx="6" presStyleCnt="7" custLinFactNeighborX="-1194">
        <dgm:presLayoutVars>
          <dgm:bulletEnabled val="1"/>
        </dgm:presLayoutVars>
      </dgm:prSet>
      <dgm:spPr/>
    </dgm:pt>
    <dgm:pt modelId="{61ECAF7B-D322-4BBC-B634-2654FE7E8B8A}" type="pres">
      <dgm:prSet presAssocID="{DF9090DB-73FF-483B-97A6-077B6F9018C4}" presName="accent_7" presStyleCnt="0"/>
      <dgm:spPr/>
    </dgm:pt>
    <dgm:pt modelId="{0749B026-ED51-4078-B70A-C93510867317}" type="pres">
      <dgm:prSet presAssocID="{DF9090DB-73FF-483B-97A6-077B6F9018C4}" presName="accentRepeatNode" presStyleLbl="solidFgAcc1" presStyleIdx="6" presStyleCnt="7"/>
      <dgm:spPr/>
    </dgm:pt>
  </dgm:ptLst>
  <dgm:cxnLst>
    <dgm:cxn modelId="{F0BB3414-168A-495C-8DE8-F3EA47D98FE7}" srcId="{3F002D14-5500-4920-A2D0-53A8192F94C2}" destId="{38227593-005A-4CA6-BB9F-EEB59E0DEEA6}" srcOrd="5" destOrd="0" parTransId="{67495837-F3A6-49F4-AB01-98746EAA40B2}" sibTransId="{377762F4-311F-4175-91DD-0AA0A5DBCC7B}"/>
    <dgm:cxn modelId="{0673BA19-2F74-411F-AFAA-A1F2F379D97E}" type="presOf" srcId="{E404BB35-B7FA-47F4-A774-5A511D220DE7}" destId="{2F5289D8-BD9F-4E02-97AD-8C9F06E47542}" srcOrd="0" destOrd="0" presId="urn:microsoft.com/office/officeart/2008/layout/VerticalCurvedList"/>
    <dgm:cxn modelId="{1547033E-6A6E-49AB-A09B-63F671E7B506}" srcId="{3F002D14-5500-4920-A2D0-53A8192F94C2}" destId="{C58AA989-715E-4A2A-AC9F-A2CA9A42FD19}" srcOrd="4" destOrd="0" parTransId="{CE8E7671-CDB0-4CF4-889C-D3023C1CE3AF}" sibTransId="{B27B0EDD-3016-4E87-895E-59B9F581ACA6}"/>
    <dgm:cxn modelId="{2AE12A66-7714-4FAE-84E3-F476F4B11F05}" type="presOf" srcId="{38227593-005A-4CA6-BB9F-EEB59E0DEEA6}" destId="{4B694F22-3D07-4E6E-9038-CE0158D6A56E}" srcOrd="0" destOrd="0" presId="urn:microsoft.com/office/officeart/2008/layout/VerticalCurvedList"/>
    <dgm:cxn modelId="{FAB9394C-6A1A-440F-B2FC-0D64602C740E}" type="presOf" srcId="{3F002D14-5500-4920-A2D0-53A8192F94C2}" destId="{C3C44D83-5479-44CA-A29A-985DA276037A}" srcOrd="0" destOrd="0" presId="urn:microsoft.com/office/officeart/2008/layout/VerticalCurvedList"/>
    <dgm:cxn modelId="{82BD944C-DFFF-4B27-80B8-74B4A3EDE4B5}" srcId="{3F002D14-5500-4920-A2D0-53A8192F94C2}" destId="{DF9090DB-73FF-483B-97A6-077B6F9018C4}" srcOrd="6" destOrd="0" parTransId="{6DC50FEC-96C5-4CAD-A99C-8770E751880E}" sibTransId="{37F5D887-77B2-4DE6-9D23-318350489A0B}"/>
    <dgm:cxn modelId="{F5D3D070-00AC-4F6A-9C6B-54CF88669E18}" type="presOf" srcId="{ADE56663-0549-4D52-A00B-A3093C6177BB}" destId="{5AE1C8CE-F13C-44C4-A604-97F68F8D96EB}" srcOrd="0" destOrd="0" presId="urn:microsoft.com/office/officeart/2008/layout/VerticalCurvedList"/>
    <dgm:cxn modelId="{B5B39B7B-AA20-47FB-8257-D8C122FAA653}" type="presOf" srcId="{52236618-1BB9-457E-AC15-08DAAD43D639}" destId="{D1008DA7-61CE-46B7-B443-ABB4A827167D}" srcOrd="0" destOrd="0" presId="urn:microsoft.com/office/officeart/2008/layout/VerticalCurvedList"/>
    <dgm:cxn modelId="{A88C4085-19BA-4256-9FB6-0B30D9D0A3B2}" srcId="{3F002D14-5500-4920-A2D0-53A8192F94C2}" destId="{E404BB35-B7FA-47F4-A774-5A511D220DE7}" srcOrd="0" destOrd="0" parTransId="{40BCB0D9-9532-42A3-9E6A-FB78EBE4272D}" sibTransId="{ADE56663-0549-4D52-A00B-A3093C6177BB}"/>
    <dgm:cxn modelId="{BE8FEB8A-1339-4392-BD86-2307A48256BA}" srcId="{3F002D14-5500-4920-A2D0-53A8192F94C2}" destId="{A0A67C74-C21F-4F7A-ABC3-058E9912EC7F}" srcOrd="2" destOrd="0" parTransId="{09C59B36-1E0B-4A4E-A596-BFEE7EB02D08}" sibTransId="{A95A538B-76E2-4A55-954E-8DB6B077A27F}"/>
    <dgm:cxn modelId="{23B26DC9-2774-4D89-AF6C-DCE100327EE1}" type="presOf" srcId="{C58AA989-715E-4A2A-AC9F-A2CA9A42FD19}" destId="{9607DF99-6E2F-42A7-B6EB-A9F386B40A1C}" srcOrd="0" destOrd="0" presId="urn:microsoft.com/office/officeart/2008/layout/VerticalCurvedList"/>
    <dgm:cxn modelId="{2CC3C2CC-34C3-4C6F-B458-57E80B0D7AD1}" type="presOf" srcId="{8FD08ECE-5A35-40D1-BAF1-771F414735C3}" destId="{F29F7BFC-2DEE-4DB4-ACCA-5BE6FE7AD964}" srcOrd="0" destOrd="0" presId="urn:microsoft.com/office/officeart/2008/layout/VerticalCurvedList"/>
    <dgm:cxn modelId="{E4BD0CD5-1970-4FC8-94DF-9F99E0E38B59}" srcId="{3F002D14-5500-4920-A2D0-53A8192F94C2}" destId="{8FD08ECE-5A35-40D1-BAF1-771F414735C3}" srcOrd="1" destOrd="0" parTransId="{853EFA5E-6A26-48CB-89C7-5F10E2A69BC2}" sibTransId="{DF74C0FE-C947-4C97-B267-19546DF4DEC2}"/>
    <dgm:cxn modelId="{3A2F7EDA-6A9E-4072-B172-EB60CA86F577}" type="presOf" srcId="{A0A67C74-C21F-4F7A-ABC3-058E9912EC7F}" destId="{CDA90CB3-FB44-4731-BCAA-550E9AB0B9D7}" srcOrd="0" destOrd="0" presId="urn:microsoft.com/office/officeart/2008/layout/VerticalCurvedList"/>
    <dgm:cxn modelId="{29665BDC-1C24-4789-827C-302189EB3154}" srcId="{3F002D14-5500-4920-A2D0-53A8192F94C2}" destId="{52236618-1BB9-457E-AC15-08DAAD43D639}" srcOrd="3" destOrd="0" parTransId="{83A799FA-2B47-49BA-9ACE-948FF8FCEF2D}" sibTransId="{685B805F-120B-42B7-9395-38FA6D64DE05}"/>
    <dgm:cxn modelId="{665510FC-9D1E-4377-9803-8EB494F982D7}" type="presOf" srcId="{DF9090DB-73FF-483B-97A6-077B6F9018C4}" destId="{4A1DEBA1-4FBE-4420-9BE4-97717E4A4F38}" srcOrd="0" destOrd="0" presId="urn:microsoft.com/office/officeart/2008/layout/VerticalCurvedList"/>
    <dgm:cxn modelId="{363F945E-6136-4DFC-8301-EFC5F746ECA2}" type="presParOf" srcId="{C3C44D83-5479-44CA-A29A-985DA276037A}" destId="{FDF5A1B8-A092-47A2-BFD2-DE5177B4BF84}" srcOrd="0" destOrd="0" presId="urn:microsoft.com/office/officeart/2008/layout/VerticalCurvedList"/>
    <dgm:cxn modelId="{CF3D5535-FA71-4DBD-8AC9-5953F578DAED}" type="presParOf" srcId="{FDF5A1B8-A092-47A2-BFD2-DE5177B4BF84}" destId="{DBB76B87-DF5E-4D93-9F41-BC35835B68A1}" srcOrd="0" destOrd="0" presId="urn:microsoft.com/office/officeart/2008/layout/VerticalCurvedList"/>
    <dgm:cxn modelId="{B61E3335-BEE1-46E6-96C5-2ABAFCB68ADC}" type="presParOf" srcId="{DBB76B87-DF5E-4D93-9F41-BC35835B68A1}" destId="{CAFD300F-001D-40E7-A80D-B7319C0595CD}" srcOrd="0" destOrd="0" presId="urn:microsoft.com/office/officeart/2008/layout/VerticalCurvedList"/>
    <dgm:cxn modelId="{D16F7EC6-512E-46C4-A525-7361FB38CFCD}" type="presParOf" srcId="{DBB76B87-DF5E-4D93-9F41-BC35835B68A1}" destId="{5AE1C8CE-F13C-44C4-A604-97F68F8D96EB}" srcOrd="1" destOrd="0" presId="urn:microsoft.com/office/officeart/2008/layout/VerticalCurvedList"/>
    <dgm:cxn modelId="{9C8C979C-4C1C-4E19-AE92-169A14C7E41A}" type="presParOf" srcId="{DBB76B87-DF5E-4D93-9F41-BC35835B68A1}" destId="{2CE35498-DA8B-48A6-9B98-92AF40C950D7}" srcOrd="2" destOrd="0" presId="urn:microsoft.com/office/officeart/2008/layout/VerticalCurvedList"/>
    <dgm:cxn modelId="{4ACEC45A-4FE4-4DEE-AE87-711480D62C83}" type="presParOf" srcId="{DBB76B87-DF5E-4D93-9F41-BC35835B68A1}" destId="{255F100A-5E6B-4C23-AA63-01763F0E6C5F}" srcOrd="3" destOrd="0" presId="urn:microsoft.com/office/officeart/2008/layout/VerticalCurvedList"/>
    <dgm:cxn modelId="{9D48009A-FD2E-487F-96F6-90E0BDB83B20}" type="presParOf" srcId="{FDF5A1B8-A092-47A2-BFD2-DE5177B4BF84}" destId="{2F5289D8-BD9F-4E02-97AD-8C9F06E47542}" srcOrd="1" destOrd="0" presId="urn:microsoft.com/office/officeart/2008/layout/VerticalCurvedList"/>
    <dgm:cxn modelId="{DA93AB00-767D-4F72-B704-FA5EB1FA7AC4}" type="presParOf" srcId="{FDF5A1B8-A092-47A2-BFD2-DE5177B4BF84}" destId="{39A5F61E-AEE4-4650-874F-39DA9E00803B}" srcOrd="2" destOrd="0" presId="urn:microsoft.com/office/officeart/2008/layout/VerticalCurvedList"/>
    <dgm:cxn modelId="{EF220720-1701-4672-8BA9-59FBA7CDCBA7}" type="presParOf" srcId="{39A5F61E-AEE4-4650-874F-39DA9E00803B}" destId="{425E28EE-186F-43DE-9FB5-B1C5029ED658}" srcOrd="0" destOrd="0" presId="urn:microsoft.com/office/officeart/2008/layout/VerticalCurvedList"/>
    <dgm:cxn modelId="{7A80D0F7-15F4-4E3D-BDA3-D593CD78E6C8}" type="presParOf" srcId="{FDF5A1B8-A092-47A2-BFD2-DE5177B4BF84}" destId="{F29F7BFC-2DEE-4DB4-ACCA-5BE6FE7AD964}" srcOrd="3" destOrd="0" presId="urn:microsoft.com/office/officeart/2008/layout/VerticalCurvedList"/>
    <dgm:cxn modelId="{5FDC3789-815B-472E-9FE3-DE8F742A0978}" type="presParOf" srcId="{FDF5A1B8-A092-47A2-BFD2-DE5177B4BF84}" destId="{F08DB170-94FD-41E9-8D78-8C20D5F509F1}" srcOrd="4" destOrd="0" presId="urn:microsoft.com/office/officeart/2008/layout/VerticalCurvedList"/>
    <dgm:cxn modelId="{6F2393C2-62BC-4D0A-B10F-04DD722E3518}" type="presParOf" srcId="{F08DB170-94FD-41E9-8D78-8C20D5F509F1}" destId="{2821F975-A38B-4CCE-9914-814AA6E4554E}" srcOrd="0" destOrd="0" presId="urn:microsoft.com/office/officeart/2008/layout/VerticalCurvedList"/>
    <dgm:cxn modelId="{2D3CBFF8-4D38-46A5-8500-0B0419A26D6F}" type="presParOf" srcId="{FDF5A1B8-A092-47A2-BFD2-DE5177B4BF84}" destId="{CDA90CB3-FB44-4731-BCAA-550E9AB0B9D7}" srcOrd="5" destOrd="0" presId="urn:microsoft.com/office/officeart/2008/layout/VerticalCurvedList"/>
    <dgm:cxn modelId="{895B5A6B-BCD6-43D7-8EDE-63491CFAE4C5}" type="presParOf" srcId="{FDF5A1B8-A092-47A2-BFD2-DE5177B4BF84}" destId="{3E190534-DDBC-44E7-A652-7188DB2C512C}" srcOrd="6" destOrd="0" presId="urn:microsoft.com/office/officeart/2008/layout/VerticalCurvedList"/>
    <dgm:cxn modelId="{49A5D981-36B2-4BF9-8B0D-8E503ACBB95B}" type="presParOf" srcId="{3E190534-DDBC-44E7-A652-7188DB2C512C}" destId="{FCA85D43-22C9-4DB6-A11B-7F2D0D0F742C}" srcOrd="0" destOrd="0" presId="urn:microsoft.com/office/officeart/2008/layout/VerticalCurvedList"/>
    <dgm:cxn modelId="{105EE60D-9431-481D-AA82-17A4C725D3BC}" type="presParOf" srcId="{FDF5A1B8-A092-47A2-BFD2-DE5177B4BF84}" destId="{D1008DA7-61CE-46B7-B443-ABB4A827167D}" srcOrd="7" destOrd="0" presId="urn:microsoft.com/office/officeart/2008/layout/VerticalCurvedList"/>
    <dgm:cxn modelId="{DF94701C-C92E-4639-BFDA-4CBFE4320755}" type="presParOf" srcId="{FDF5A1B8-A092-47A2-BFD2-DE5177B4BF84}" destId="{AC3EF415-6900-46EF-BEF8-FBD305431A1D}" srcOrd="8" destOrd="0" presId="urn:microsoft.com/office/officeart/2008/layout/VerticalCurvedList"/>
    <dgm:cxn modelId="{F4ABBBE2-9D46-4FF0-B26D-F220726FE075}" type="presParOf" srcId="{AC3EF415-6900-46EF-BEF8-FBD305431A1D}" destId="{C3E5B9E5-F1B4-49BD-AAAB-C23A22CD2D5A}" srcOrd="0" destOrd="0" presId="urn:microsoft.com/office/officeart/2008/layout/VerticalCurvedList"/>
    <dgm:cxn modelId="{49417F78-BCCD-42F6-AD90-E17E5A587663}" type="presParOf" srcId="{FDF5A1B8-A092-47A2-BFD2-DE5177B4BF84}" destId="{9607DF99-6E2F-42A7-B6EB-A9F386B40A1C}" srcOrd="9" destOrd="0" presId="urn:microsoft.com/office/officeart/2008/layout/VerticalCurvedList"/>
    <dgm:cxn modelId="{44E74201-CDD8-4543-82B9-576FBF699729}" type="presParOf" srcId="{FDF5A1B8-A092-47A2-BFD2-DE5177B4BF84}" destId="{AA8C1674-0741-4560-8429-BDB58624E1DE}" srcOrd="10" destOrd="0" presId="urn:microsoft.com/office/officeart/2008/layout/VerticalCurvedList"/>
    <dgm:cxn modelId="{A0CA0C29-B1D4-4813-8251-FC5F438AD297}" type="presParOf" srcId="{AA8C1674-0741-4560-8429-BDB58624E1DE}" destId="{B394946A-5DC4-4524-989D-C0C1691468BE}" srcOrd="0" destOrd="0" presId="urn:microsoft.com/office/officeart/2008/layout/VerticalCurvedList"/>
    <dgm:cxn modelId="{4A27336A-BD7A-4C54-B7BB-5EC4BD5294AE}" type="presParOf" srcId="{FDF5A1B8-A092-47A2-BFD2-DE5177B4BF84}" destId="{4B694F22-3D07-4E6E-9038-CE0158D6A56E}" srcOrd="11" destOrd="0" presId="urn:microsoft.com/office/officeart/2008/layout/VerticalCurvedList"/>
    <dgm:cxn modelId="{6E7877C7-05AF-4C55-AF17-02B7DCC6FF0A}" type="presParOf" srcId="{FDF5A1B8-A092-47A2-BFD2-DE5177B4BF84}" destId="{D9AEF358-21B0-4335-9C9E-3238CECC0B3B}" srcOrd="12" destOrd="0" presId="urn:microsoft.com/office/officeart/2008/layout/VerticalCurvedList"/>
    <dgm:cxn modelId="{64D94583-F719-4A00-B93B-6B2B1A4BB119}" type="presParOf" srcId="{D9AEF358-21B0-4335-9C9E-3238CECC0B3B}" destId="{2FE1B0D3-51D1-4F79-A2ED-A0855C589DC5}" srcOrd="0" destOrd="0" presId="urn:microsoft.com/office/officeart/2008/layout/VerticalCurvedList"/>
    <dgm:cxn modelId="{B9752386-3C18-4481-A1F2-FF2FE874A4F8}" type="presParOf" srcId="{FDF5A1B8-A092-47A2-BFD2-DE5177B4BF84}" destId="{4A1DEBA1-4FBE-4420-9BE4-97717E4A4F38}" srcOrd="13" destOrd="0" presId="urn:microsoft.com/office/officeart/2008/layout/VerticalCurvedList"/>
    <dgm:cxn modelId="{9A66B726-7FDE-4B96-B637-41023EAB0351}" type="presParOf" srcId="{FDF5A1B8-A092-47A2-BFD2-DE5177B4BF84}" destId="{61ECAF7B-D322-4BBC-B634-2654FE7E8B8A}" srcOrd="14" destOrd="0" presId="urn:microsoft.com/office/officeart/2008/layout/VerticalCurvedList"/>
    <dgm:cxn modelId="{28627622-6A19-4EBA-9F9F-E81B87A91ADD}" type="presParOf" srcId="{61ECAF7B-D322-4BBC-B634-2654FE7E8B8A}" destId="{0749B026-ED51-4078-B70A-C9351086731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1C8CE-F13C-44C4-A604-97F68F8D96EB}">
      <dsp:nvSpPr>
        <dsp:cNvPr id="0" name=""/>
        <dsp:cNvSpPr/>
      </dsp:nvSpPr>
      <dsp:spPr>
        <a:xfrm>
          <a:off x="-4136601" y="-634820"/>
          <a:ext cx="4929060" cy="4929060"/>
        </a:xfrm>
        <a:prstGeom prst="blockArc">
          <a:avLst>
            <a:gd name="adj1" fmla="val 18900000"/>
            <a:gd name="adj2" fmla="val 2700000"/>
            <a:gd name="adj3" fmla="val 438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289D8-BD9F-4E02-97AD-8C9F06E47542}">
      <dsp:nvSpPr>
        <dsp:cNvPr id="0" name=""/>
        <dsp:cNvSpPr/>
      </dsp:nvSpPr>
      <dsp:spPr>
        <a:xfrm>
          <a:off x="256764" y="166357"/>
          <a:ext cx="628811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256764" y="166357"/>
        <a:ext cx="6288119" cy="332568"/>
      </dsp:txXfrm>
    </dsp:sp>
    <dsp:sp modelId="{425E28EE-186F-43DE-9FB5-B1C5029ED658}">
      <dsp:nvSpPr>
        <dsp:cNvPr id="0" name=""/>
        <dsp:cNvSpPr/>
      </dsp:nvSpPr>
      <dsp:spPr>
        <a:xfrm>
          <a:off x="48909" y="124786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9F7BFC-2DEE-4DB4-ACCA-5BE6FE7AD964}">
      <dsp:nvSpPr>
        <dsp:cNvPr id="0" name=""/>
        <dsp:cNvSpPr/>
      </dsp:nvSpPr>
      <dsp:spPr>
        <a:xfrm>
          <a:off x="557935" y="665502"/>
          <a:ext cx="598694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Scanning Probe Microscopy</a:t>
          </a:r>
        </a:p>
      </dsp:txBody>
      <dsp:txXfrm>
        <a:off x="557935" y="665502"/>
        <a:ext cx="5986949" cy="332568"/>
      </dsp:txXfrm>
    </dsp:sp>
    <dsp:sp modelId="{2821F975-A38B-4CCE-9914-814AA6E4554E}">
      <dsp:nvSpPr>
        <dsp:cNvPr id="0" name=""/>
        <dsp:cNvSpPr/>
      </dsp:nvSpPr>
      <dsp:spPr>
        <a:xfrm>
          <a:off x="350080" y="623931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A90CB3-FB44-4731-BCAA-550E9AB0B9D7}">
      <dsp:nvSpPr>
        <dsp:cNvPr id="0" name=""/>
        <dsp:cNvSpPr/>
      </dsp:nvSpPr>
      <dsp:spPr>
        <a:xfrm>
          <a:off x="722975" y="1164281"/>
          <a:ext cx="582190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Tuning Fork and its Properties</a:t>
          </a:r>
        </a:p>
      </dsp:txBody>
      <dsp:txXfrm>
        <a:off x="722975" y="1164281"/>
        <a:ext cx="5821909" cy="332568"/>
      </dsp:txXfrm>
    </dsp:sp>
    <dsp:sp modelId="{FCA85D43-22C9-4DB6-A11B-7F2D0D0F742C}">
      <dsp:nvSpPr>
        <dsp:cNvPr id="0" name=""/>
        <dsp:cNvSpPr/>
      </dsp:nvSpPr>
      <dsp:spPr>
        <a:xfrm>
          <a:off x="515119" y="1122710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008DA7-61CE-46B7-B443-ABB4A827167D}">
      <dsp:nvSpPr>
        <dsp:cNvPr id="0" name=""/>
        <dsp:cNvSpPr/>
      </dsp:nvSpPr>
      <dsp:spPr>
        <a:xfrm>
          <a:off x="775670" y="1663425"/>
          <a:ext cx="5769213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Setup</a:t>
          </a:r>
        </a:p>
      </dsp:txBody>
      <dsp:txXfrm>
        <a:off x="775670" y="1663425"/>
        <a:ext cx="5769213" cy="332568"/>
      </dsp:txXfrm>
    </dsp:sp>
    <dsp:sp modelId="{C3E5B9E5-F1B4-49BD-AAAB-C23A22CD2D5A}">
      <dsp:nvSpPr>
        <dsp:cNvPr id="0" name=""/>
        <dsp:cNvSpPr/>
      </dsp:nvSpPr>
      <dsp:spPr>
        <a:xfrm>
          <a:off x="567815" y="1621854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07DF99-6E2F-42A7-B6EB-A9F386B40A1C}">
      <dsp:nvSpPr>
        <dsp:cNvPr id="0" name=""/>
        <dsp:cNvSpPr/>
      </dsp:nvSpPr>
      <dsp:spPr>
        <a:xfrm>
          <a:off x="722975" y="2162570"/>
          <a:ext cx="582190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LabVIEW VI’s and data transfer</a:t>
          </a:r>
        </a:p>
      </dsp:txBody>
      <dsp:txXfrm>
        <a:off x="722975" y="2162570"/>
        <a:ext cx="5821909" cy="332568"/>
      </dsp:txXfrm>
    </dsp:sp>
    <dsp:sp modelId="{B394946A-5DC4-4524-989D-C0C1691468BE}">
      <dsp:nvSpPr>
        <dsp:cNvPr id="0" name=""/>
        <dsp:cNvSpPr/>
      </dsp:nvSpPr>
      <dsp:spPr>
        <a:xfrm>
          <a:off x="515119" y="2120999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694F22-3D07-4E6E-9038-CE0158D6A56E}">
      <dsp:nvSpPr>
        <dsp:cNvPr id="0" name=""/>
        <dsp:cNvSpPr/>
      </dsp:nvSpPr>
      <dsp:spPr>
        <a:xfrm>
          <a:off x="557935" y="2661349"/>
          <a:ext cx="598694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 and Optimization</a:t>
          </a:r>
        </a:p>
      </dsp:txBody>
      <dsp:txXfrm>
        <a:off x="557935" y="2661349"/>
        <a:ext cx="5986949" cy="332568"/>
      </dsp:txXfrm>
    </dsp:sp>
    <dsp:sp modelId="{2FE1B0D3-51D1-4F79-A2ED-A0855C589DC5}">
      <dsp:nvSpPr>
        <dsp:cNvPr id="0" name=""/>
        <dsp:cNvSpPr/>
      </dsp:nvSpPr>
      <dsp:spPr>
        <a:xfrm>
          <a:off x="350080" y="2619778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1DEBA1-4FBE-4420-9BE4-97717E4A4F38}">
      <dsp:nvSpPr>
        <dsp:cNvPr id="0" name=""/>
        <dsp:cNvSpPr/>
      </dsp:nvSpPr>
      <dsp:spPr>
        <a:xfrm>
          <a:off x="181684" y="3160494"/>
          <a:ext cx="6288119" cy="33256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397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181684" y="3160494"/>
        <a:ext cx="6288119" cy="332568"/>
      </dsp:txXfrm>
    </dsp:sp>
    <dsp:sp modelId="{0749B026-ED51-4078-B70A-C93510867317}">
      <dsp:nvSpPr>
        <dsp:cNvPr id="0" name=""/>
        <dsp:cNvSpPr/>
      </dsp:nvSpPr>
      <dsp:spPr>
        <a:xfrm>
          <a:off x="48909" y="3118923"/>
          <a:ext cx="415710" cy="4157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48000-DA9F-EC4E-B523-8C052A90EE31}" type="datetimeFigureOut">
              <a:rPr lang="de-DE" smtClean="0"/>
              <a:t>11.06.2024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74058-EEFA-1547-9728-76A16B3668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65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7">
            <a:extLst>
              <a:ext uri="{FF2B5EF4-FFF2-40B4-BE49-F238E27FC236}">
                <a16:creationId xmlns:a16="http://schemas.microsoft.com/office/drawing/2014/main" id="{7304430A-7FEB-1943-9894-2B29A6D8A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753428"/>
            <a:ext cx="8212391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14364F3-CF85-D14A-A026-0E62B2498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800" y="234841"/>
            <a:ext cx="8219904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590"/>
            <a:ext cx="9144000" cy="26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er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E3A690-3AA1-5D49-B0DC-E668CEBCC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9173A4A9-4265-FF4F-BA6C-64CFA9D5B9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896F4A59-B539-F74F-B7A6-444BC8C917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25277" y="1635125"/>
            <a:ext cx="257371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DF1234B-A762-7E47-82C6-B1E8F270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8" name="Textplatzhalter 27">
            <a:extLst>
              <a:ext uri="{FF2B5EF4-FFF2-40B4-BE49-F238E27FC236}">
                <a16:creationId xmlns:a16="http://schemas.microsoft.com/office/drawing/2014/main" id="{43F369F7-CD74-DD4A-AF88-751C4DA1EF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753428"/>
            <a:ext cx="8226000" cy="6547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98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CABD2B-C672-E34C-B067-9D6CB97ED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400"/>
            <a:ext cx="9144000" cy="45232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de-DE" sz="2400" b="1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88AD3D1-62BA-BD4B-8B68-9D0177AA4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600" y="233999"/>
            <a:ext cx="8226000" cy="504156"/>
          </a:xfrm>
          <a:prstGeom prst="rect">
            <a:avLst/>
          </a:prstGeom>
        </p:spPr>
        <p:txBody>
          <a:bodyPr lIns="0" tIns="0" bIns="0"/>
          <a:lstStyle>
            <a:lvl1pPr>
              <a:defRPr lang="de-DE" dirty="0">
                <a:solidFill>
                  <a:srgbClr val="FF7900"/>
                </a:solidFill>
                <a:ea typeface="+mn-ea"/>
              </a:defRPr>
            </a:lvl1pPr>
          </a:lstStyle>
          <a:p>
            <a:pPr marL="0" lvl="0" indent="0">
              <a:spcBef>
                <a:spcPts val="750"/>
              </a:spcBef>
              <a:buFont typeface="Arial" panose="020B0604020202020204" pitchFamily="34" charset="0"/>
            </a:pPr>
            <a:r>
              <a:rPr lang="de-DE" dirty="0"/>
              <a:t>Kapiteltitel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49F7B-0D8A-F24D-BFD7-7518849DE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0267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3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2157E-484D-E841-9204-98336FAC2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000" y="4673350"/>
            <a:ext cx="661260" cy="273844"/>
          </a:xfrm>
        </p:spPr>
        <p:txBody>
          <a:bodyPr/>
          <a:lstStyle/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C0B0E4-BEF6-FA46-B4F1-507CEFFF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800" y="234000"/>
            <a:ext cx="8226000" cy="504156"/>
          </a:xfrm>
        </p:spPr>
        <p:txBody>
          <a:bodyPr tIns="0" bIns="0"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spc="-5" dirty="0"/>
              <a:t>Vielen Dank!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A39BE90-B16C-0D46-86B3-AAA7CF686753}"/>
              </a:ext>
            </a:extLst>
          </p:cNvPr>
          <p:cNvSpPr/>
          <p:nvPr userDrawn="1"/>
        </p:nvSpPr>
        <p:spPr>
          <a:xfrm>
            <a:off x="458112" y="778482"/>
            <a:ext cx="8304887" cy="307052"/>
          </a:xfrm>
          <a:prstGeom prst="rect">
            <a:avLst/>
          </a:prstGeom>
        </p:spPr>
        <p:txBody>
          <a:bodyPr wrap="square" lIns="0">
            <a:noAutofit/>
          </a:bodyPr>
          <a:lstStyle/>
          <a:p>
            <a:pPr>
              <a:lnSpc>
                <a:spcPts val="2300"/>
              </a:lnSpc>
            </a:pPr>
            <a:r>
              <a:rPr lang="de-DE" sz="1400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Vorname.Nachname@tu-ilmenau.de  |  </a:t>
            </a:r>
            <a:r>
              <a:rPr lang="de-DE" sz="1400" kern="1200" dirty="0" err="1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www.tu-ilmenau.de</a:t>
            </a:r>
            <a:endParaRPr lang="de-DE" sz="1400" kern="1200" dirty="0">
              <a:solidFill>
                <a:srgbClr val="003359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48228AA-7BCB-284F-9669-D47C02856870}"/>
              </a:ext>
            </a:extLst>
          </p:cNvPr>
          <p:cNvSpPr txBox="1"/>
          <p:nvPr userDrawn="1"/>
        </p:nvSpPr>
        <p:spPr>
          <a:xfrm>
            <a:off x="454848" y="1131342"/>
            <a:ext cx="8254996" cy="23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de-DE" sz="6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Bildnachweis: </a:t>
            </a:r>
            <a:r>
              <a:rPr lang="de-DE" sz="60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Folie 1: Chris Liebold, Folie 2,5,6,9: Michael Reichel,</a:t>
            </a:r>
            <a:r>
              <a:rPr lang="de-DE" sz="600" baseline="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Folie 10: </a:t>
            </a:r>
            <a:r>
              <a:rPr lang="de-DE" sz="600" baseline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helibild</a:t>
            </a:r>
            <a:endParaRPr lang="de-DE" sz="600" dirty="0">
              <a:solidFill>
                <a:srgbClr val="AAAA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34CCD3-3EFA-4C48-B5AF-AAE32E055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384"/>
            <a:ext cx="9144000" cy="30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r>
              <a:rPr lang="en-US"/>
              <a:t>Sathyajith Shanthkumar – 65442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DDF78BE-0D35-D542-88A7-2B4794BE2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804" y="16351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2-Spalter 50/50, Arial 16 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dirty="0"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asimincilia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.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Nemquaectur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la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conserspist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quodis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ilicilles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acestrum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nempore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volupta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nestiorunti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denia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ACB0FC20-B3FB-E945-A9DE-0B4684EC1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463" y="1635125"/>
            <a:ext cx="3977849" cy="25511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lang="de-DE" sz="2000" kern="1200" spc="-5" dirty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60772B7E-51B9-5C43-82BC-679BBDE28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A2E4ED7-C201-2E4B-8825-758C118A7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24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 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06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81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972001"/>
            <a:ext cx="8226000" cy="3268800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ohne 2. Überschrift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34841"/>
            <a:ext cx="8226000" cy="51858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58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2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B7343536-34A5-574C-AF95-B76F3CF55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275" y="1635125"/>
            <a:ext cx="2555429" cy="22431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0033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13877C-410E-2F4E-9E98-196ED7BE5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04398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9" name="Textplatzhalter 27">
            <a:extLst>
              <a:ext uri="{FF2B5EF4-FFF2-40B4-BE49-F238E27FC236}">
                <a16:creationId xmlns:a16="http://schemas.microsoft.com/office/drawing/2014/main" id="{8A180610-C48A-CF45-ACC6-693F215C4A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271E766E-F35D-5140-827C-75A8328C90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1" name="Bildplatzhalter 13">
            <a:extLst>
              <a:ext uri="{FF2B5EF4-FFF2-40B4-BE49-F238E27FC236}">
                <a16:creationId xmlns:a16="http://schemas.microsoft.com/office/drawing/2014/main" id="{13FB1EE5-195E-F44F-8678-CA8BE1B5F6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A27EF5-6E1D-7C40-8468-13C32F9EB1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1635125"/>
            <a:ext cx="5448300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98450" indent="-28575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Char char="§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indent="0">
              <a:lnSpc>
                <a:spcPct val="100000"/>
              </a:lnSpc>
              <a:spcBef>
                <a:spcPts val="1080"/>
              </a:spcBef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45200" y="1635125"/>
            <a:ext cx="2641600" cy="2435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81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635125"/>
            <a:ext cx="8262511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marR="0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312" y="753428"/>
            <a:ext cx="8226000" cy="671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54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Überschrift + 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marR="0" indent="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+mn-lt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234841"/>
            <a:ext cx="8226000" cy="504156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158059" y="4679757"/>
            <a:ext cx="5430005" cy="274637"/>
          </a:xfrm>
        </p:spPr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49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000" y="4673350"/>
            <a:ext cx="66126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8115AD6-9C29-514F-B636-3753A40D3444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020307-2C4B-064E-8E6B-916D2997EC36}"/>
              </a:ext>
            </a:extLst>
          </p:cNvPr>
          <p:cNvSpPr/>
          <p:nvPr userDrawn="1"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23844-2DE0-6549-BCD6-CBF4B20B75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82886" y="4601420"/>
            <a:ext cx="2023268" cy="47606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7DB557C9-C2CD-C245-82F3-61BC8B45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2" y="234001"/>
            <a:ext cx="8246975" cy="5652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2F4E-5E18-FA48-9E6A-CDD7D217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8059" y="4679757"/>
            <a:ext cx="543000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Sathyajith Shanthkumar – 65442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2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9" r:id="rId2"/>
    <p:sldLayoutId id="2147483670" r:id="rId3"/>
    <p:sldLayoutId id="2147483677" r:id="rId4"/>
    <p:sldLayoutId id="2147483678" r:id="rId5"/>
    <p:sldLayoutId id="2147483671" r:id="rId6"/>
    <p:sldLayoutId id="2147483672" r:id="rId7"/>
    <p:sldLayoutId id="2147483679" r:id="rId8"/>
    <p:sldLayoutId id="2147483680" r:id="rId9"/>
    <p:sldLayoutId id="2147483673" r:id="rId10"/>
    <p:sldLayoutId id="2147483674" r:id="rId11"/>
    <p:sldLayoutId id="2147483676" r:id="rId12"/>
    <p:sldLayoutId id="2147483681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465" userDrawn="1">
          <p15:clr>
            <a:srgbClr val="F26B43"/>
          </p15:clr>
        </p15:guide>
        <p15:guide id="4" orient="horz" pos="3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5_CB6F1A6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en/thank-you-letters-2204269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29_3558CBE8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3.png"/><Relationship Id="rId5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microsoft.com/office/2007/relationships/media" Target="../media/media3.mp4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microsoft.com/office/2018/10/relationships/comments" Target="../comments/modernComment_149_167030D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4804" y="337023"/>
            <a:ext cx="8913218" cy="1325930"/>
          </a:xfrm>
        </p:spPr>
        <p:txBody>
          <a:bodyPr/>
          <a:lstStyle/>
          <a:p>
            <a:pPr algn="ctr"/>
            <a:r>
              <a:rPr lang="en-GB" sz="2400" dirty="0"/>
              <a:t>Development of an Electrical Measurement setup for the characterization of Quartz tuning forks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Sathyajith Shanthkumar – 65442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625B54-C750-4355-27A2-780822D093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978" y="1181072"/>
            <a:ext cx="3122943" cy="273844"/>
          </a:xfrm>
        </p:spPr>
        <p:txBody>
          <a:bodyPr/>
          <a:lstStyle/>
          <a:p>
            <a:r>
              <a:rPr lang="en-US" sz="1600" dirty="0"/>
              <a:t>Sathyajith </a:t>
            </a:r>
            <a:r>
              <a:rPr lang="en-US" sz="1600" dirty="0" err="1"/>
              <a:t>Shanthkumar</a:t>
            </a:r>
            <a:endParaRPr lang="en-US" sz="1600" dirty="0"/>
          </a:p>
          <a:p>
            <a:r>
              <a:rPr lang="en-US" sz="1600" dirty="0"/>
              <a:t>Matr Nu: 65442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3B70F-8037-3D3E-A42C-C99005F91301}"/>
              </a:ext>
            </a:extLst>
          </p:cNvPr>
          <p:cNvSpPr txBox="1"/>
          <p:nvPr/>
        </p:nvSpPr>
        <p:spPr>
          <a:xfrm>
            <a:off x="5397023" y="1181072"/>
            <a:ext cx="3662173" cy="562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Supervised by Busra </a:t>
            </a:r>
            <a:r>
              <a:rPr lang="en-US" sz="1600" b="1" spc="-5" dirty="0" err="1">
                <a:solidFill>
                  <a:srgbClr val="003358"/>
                </a:solidFill>
                <a:latin typeface="Arial"/>
                <a:cs typeface="Arial"/>
              </a:rPr>
              <a:t>Oyku</a:t>
            </a: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 Alan, Johannes Torben Bruno </a:t>
            </a:r>
            <a:r>
              <a:rPr lang="en-US" sz="1600" b="1" spc="-5" dirty="0" err="1">
                <a:solidFill>
                  <a:srgbClr val="003358"/>
                </a:solidFill>
                <a:latin typeface="Arial"/>
                <a:cs typeface="Arial"/>
              </a:rPr>
              <a:t>Krech</a:t>
            </a:r>
            <a:endParaRPr lang="en-US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160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D37B20-5EC5-D141-E7C7-FDB22E16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36" y="707366"/>
            <a:ext cx="5257974" cy="38976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06" y="4605021"/>
            <a:ext cx="1966585" cy="4932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10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6663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FPGA 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5DCF1-4D87-0E81-C0A3-BBEE2A951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106" y="707366"/>
            <a:ext cx="5417530" cy="39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11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EC39A-1CA8-2E86-39EC-E04DA5A7C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" r="904" b="488"/>
          <a:stretch/>
        </p:blipFill>
        <p:spPr>
          <a:xfrm>
            <a:off x="1794597" y="724618"/>
            <a:ext cx="7033411" cy="3528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6676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HOST 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A49AA-C9FB-6AE3-CBEC-0DDB06B85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97" y="575873"/>
            <a:ext cx="7033410" cy="38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12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65636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Loop 1: Data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309EB-BED6-AAB6-D3AC-B074F1982931}"/>
              </a:ext>
            </a:extLst>
          </p:cNvPr>
          <p:cNvSpPr/>
          <p:nvPr/>
        </p:nvSpPr>
        <p:spPr>
          <a:xfrm>
            <a:off x="1457864" y="1837937"/>
            <a:ext cx="4313208" cy="15096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087C9C-2BF7-1FE3-7AFC-1B2113707CDB}"/>
              </a:ext>
            </a:extLst>
          </p:cNvPr>
          <p:cNvSpPr/>
          <p:nvPr/>
        </p:nvSpPr>
        <p:spPr>
          <a:xfrm>
            <a:off x="1587260" y="2027558"/>
            <a:ext cx="2147978" cy="1078302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2"/>
                </a:solidFill>
              </a:rPr>
              <a:t>Enter Start Frequency</a:t>
            </a:r>
          </a:p>
          <a:p>
            <a:r>
              <a:rPr lang="en-IN" sz="1200" b="1" dirty="0">
                <a:solidFill>
                  <a:schemeClr val="tx2"/>
                </a:solidFill>
              </a:rPr>
              <a:t>End Frequency</a:t>
            </a:r>
          </a:p>
          <a:p>
            <a:r>
              <a:rPr lang="en-IN" sz="1200" b="1" dirty="0">
                <a:solidFill>
                  <a:schemeClr val="tx2"/>
                </a:solidFill>
              </a:rPr>
              <a:t>Step Value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B26ADC-7EB6-F36D-D87C-49C634E5DB17}"/>
              </a:ext>
            </a:extLst>
          </p:cNvPr>
          <p:cNvSpPr/>
          <p:nvPr/>
        </p:nvSpPr>
        <p:spPr>
          <a:xfrm>
            <a:off x="4080294" y="2311880"/>
            <a:ext cx="1604514" cy="50965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Step Value Frequency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AC7B2A-132D-D76C-CAFE-B5DB9897DA94}"/>
              </a:ext>
            </a:extLst>
          </p:cNvPr>
          <p:cNvSpPr/>
          <p:nvPr/>
        </p:nvSpPr>
        <p:spPr>
          <a:xfrm>
            <a:off x="6636124" y="543464"/>
            <a:ext cx="2007544" cy="13629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BB625-A7AF-D3D0-8694-278D14CD35BF}"/>
              </a:ext>
            </a:extLst>
          </p:cNvPr>
          <p:cNvSpPr/>
          <p:nvPr/>
        </p:nvSpPr>
        <p:spPr>
          <a:xfrm>
            <a:off x="6636124" y="3033889"/>
            <a:ext cx="2007544" cy="13629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B5D54C-F77B-5BE7-9E3C-C29D59CDFECC}"/>
              </a:ext>
            </a:extLst>
          </p:cNvPr>
          <p:cNvCxnSpPr>
            <a:cxnSpLocks/>
          </p:cNvCxnSpPr>
          <p:nvPr/>
        </p:nvCxnSpPr>
        <p:spPr>
          <a:xfrm flipV="1">
            <a:off x="5780904" y="1182955"/>
            <a:ext cx="422694" cy="1367797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06A157-2495-63BF-385C-34A0B249C065}"/>
              </a:ext>
            </a:extLst>
          </p:cNvPr>
          <p:cNvCxnSpPr>
            <a:cxnSpLocks/>
          </p:cNvCxnSpPr>
          <p:nvPr/>
        </p:nvCxnSpPr>
        <p:spPr>
          <a:xfrm>
            <a:off x="6203598" y="2550752"/>
            <a:ext cx="0" cy="119731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CBC4A3-67CE-C041-DAC8-E813B46CE92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193766" y="3747273"/>
            <a:ext cx="629726" cy="79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7C5864-2449-6CB4-9389-CA9B484D127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735238" y="2566709"/>
            <a:ext cx="34505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C48834-6B09-DE07-5FB7-B211DFC5D214}"/>
              </a:ext>
            </a:extLst>
          </p:cNvPr>
          <p:cNvSpPr/>
          <p:nvPr/>
        </p:nvSpPr>
        <p:spPr>
          <a:xfrm>
            <a:off x="6823493" y="675293"/>
            <a:ext cx="1651049" cy="10586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Individual frequency value to the Data storage VI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599A384-BBE4-3339-3BAB-309EBC26900E}"/>
              </a:ext>
            </a:extLst>
          </p:cNvPr>
          <p:cNvSpPr/>
          <p:nvPr/>
        </p:nvSpPr>
        <p:spPr>
          <a:xfrm>
            <a:off x="6823492" y="3260558"/>
            <a:ext cx="1651049" cy="975009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Individual frequency value to the FPGA VI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1E7AF5-9293-4A79-8C10-A5D34C687957}"/>
              </a:ext>
            </a:extLst>
          </p:cNvPr>
          <p:cNvCxnSpPr>
            <a:cxnSpLocks/>
          </p:cNvCxnSpPr>
          <p:nvPr/>
        </p:nvCxnSpPr>
        <p:spPr>
          <a:xfrm>
            <a:off x="6193766" y="1188277"/>
            <a:ext cx="629726" cy="79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6C3971-19CD-E1FB-F124-5AB334DED6B4}"/>
              </a:ext>
            </a:extLst>
          </p:cNvPr>
          <p:cNvSpPr txBox="1"/>
          <p:nvPr/>
        </p:nvSpPr>
        <p:spPr>
          <a:xfrm>
            <a:off x="3345844" y="1467019"/>
            <a:ext cx="1604513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442D14-433C-C4C2-0C3A-2716A6B97F8E}"/>
              </a:ext>
            </a:extLst>
          </p:cNvPr>
          <p:cNvSpPr txBox="1"/>
          <p:nvPr/>
        </p:nvSpPr>
        <p:spPr>
          <a:xfrm>
            <a:off x="7004649" y="220603"/>
            <a:ext cx="1190445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EB24A8-2265-697A-BCCF-DB8E294766DE}"/>
              </a:ext>
            </a:extLst>
          </p:cNvPr>
          <p:cNvSpPr txBox="1"/>
          <p:nvPr/>
        </p:nvSpPr>
        <p:spPr>
          <a:xfrm>
            <a:off x="7047789" y="2666352"/>
            <a:ext cx="1104163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2</a:t>
            </a:r>
          </a:p>
        </p:txBody>
      </p:sp>
    </p:spTree>
    <p:extLst>
      <p:ext uri="{BB962C8B-B14F-4D97-AF65-F5344CB8AC3E}">
        <p14:creationId xmlns:p14="http://schemas.microsoft.com/office/powerpoint/2010/main" val="23023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36" grpId="0" animBg="1"/>
      <p:bldP spid="41" grpId="0" animBg="1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13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778" y="123519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Inter-loop and FPGA Data 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E342AF-F485-D950-EFC0-6ADB676404DD}"/>
              </a:ext>
            </a:extLst>
          </p:cNvPr>
          <p:cNvSpPr/>
          <p:nvPr/>
        </p:nvSpPr>
        <p:spPr>
          <a:xfrm>
            <a:off x="1992702" y="2218712"/>
            <a:ext cx="3985735" cy="13025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D733CF-7B19-5C79-0727-35D61333C119}"/>
              </a:ext>
            </a:extLst>
          </p:cNvPr>
          <p:cNvSpPr/>
          <p:nvPr/>
        </p:nvSpPr>
        <p:spPr>
          <a:xfrm>
            <a:off x="2184148" y="2395552"/>
            <a:ext cx="1509174" cy="948905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2"/>
                </a:solidFill>
              </a:rPr>
              <a:t>Refer to FPGA VI</a:t>
            </a:r>
          </a:p>
          <a:p>
            <a:r>
              <a:rPr lang="en-IN" sz="1200" b="1" dirty="0">
                <a:solidFill>
                  <a:schemeClr val="tx2"/>
                </a:solidFill>
              </a:rPr>
              <a:t>Configure FIFO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AE1E0-64B4-29DA-AAD6-25ECB3BE9DF7}"/>
              </a:ext>
            </a:extLst>
          </p:cNvPr>
          <p:cNvSpPr/>
          <p:nvPr/>
        </p:nvSpPr>
        <p:spPr>
          <a:xfrm>
            <a:off x="4116130" y="2395552"/>
            <a:ext cx="1656270" cy="948905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Send and receive Data from FPGA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5D2817-7E57-E622-E9C2-65FA5E447EA9}"/>
              </a:ext>
            </a:extLst>
          </p:cNvPr>
          <p:cNvSpPr/>
          <p:nvPr/>
        </p:nvSpPr>
        <p:spPr>
          <a:xfrm>
            <a:off x="2786335" y="3733079"/>
            <a:ext cx="1449226" cy="9165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0FE42F-3EE7-81EB-8CE5-E8E3C53D707E}"/>
              </a:ext>
            </a:extLst>
          </p:cNvPr>
          <p:cNvSpPr/>
          <p:nvPr/>
        </p:nvSpPr>
        <p:spPr>
          <a:xfrm>
            <a:off x="2833119" y="1109923"/>
            <a:ext cx="1449227" cy="937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40F8C0-D652-8F9B-D3DB-C1CC21807600}"/>
              </a:ext>
            </a:extLst>
          </p:cNvPr>
          <p:cNvSpPr/>
          <p:nvPr/>
        </p:nvSpPr>
        <p:spPr>
          <a:xfrm>
            <a:off x="2981956" y="1226595"/>
            <a:ext cx="1142972" cy="657626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FPGA info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CF5371-1297-DF19-5882-D4450895EA2A}"/>
              </a:ext>
            </a:extLst>
          </p:cNvPr>
          <p:cNvSpPr/>
          <p:nvPr/>
        </p:nvSpPr>
        <p:spPr>
          <a:xfrm>
            <a:off x="2962043" y="3890512"/>
            <a:ext cx="1118250" cy="638079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2"/>
                </a:solidFill>
              </a:rPr>
              <a:t>Frequency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9A6E74-F2E4-9259-FA93-60CFF708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76247" y="927406"/>
            <a:ext cx="1265426" cy="76579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57030-0047-1F73-53D0-26B614170D9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693322" y="2870005"/>
            <a:ext cx="42280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765344-35F4-329E-1E3D-47D31900488C}"/>
              </a:ext>
            </a:extLst>
          </p:cNvPr>
          <p:cNvCxnSpPr>
            <a:cxnSpLocks/>
          </p:cNvCxnSpPr>
          <p:nvPr/>
        </p:nvCxnSpPr>
        <p:spPr>
          <a:xfrm flipV="1">
            <a:off x="5978438" y="2857934"/>
            <a:ext cx="179561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BAE7E3-045C-057B-5689-71F3FC7EBA8B}"/>
              </a:ext>
            </a:extLst>
          </p:cNvPr>
          <p:cNvCxnSpPr>
            <a:cxnSpLocks/>
          </p:cNvCxnSpPr>
          <p:nvPr/>
        </p:nvCxnSpPr>
        <p:spPr>
          <a:xfrm flipV="1">
            <a:off x="7774057" y="1578634"/>
            <a:ext cx="0" cy="129137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27BC99-1CBC-286D-3246-0F3775FE3163}"/>
              </a:ext>
            </a:extLst>
          </p:cNvPr>
          <p:cNvCxnSpPr>
            <a:cxnSpLocks/>
          </p:cNvCxnSpPr>
          <p:nvPr/>
        </p:nvCxnSpPr>
        <p:spPr>
          <a:xfrm flipV="1">
            <a:off x="4084861" y="4209551"/>
            <a:ext cx="863972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E07F96-634E-C86C-1D56-5AF00AD5A57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4944265" y="3344457"/>
            <a:ext cx="4568" cy="86509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93CA41-55D5-E77B-8CD3-13B522EC962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40035" y="1397357"/>
            <a:ext cx="4230" cy="99819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EE68D3-0271-2883-EEB4-5E0D70230A6D}"/>
              </a:ext>
            </a:extLst>
          </p:cNvPr>
          <p:cNvCxnSpPr>
            <a:cxnSpLocks/>
          </p:cNvCxnSpPr>
          <p:nvPr/>
        </p:nvCxnSpPr>
        <p:spPr>
          <a:xfrm flipV="1">
            <a:off x="4948833" y="1399001"/>
            <a:ext cx="2013829" cy="739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BF55CD4-2C2D-E143-28D6-579BED695A10}"/>
              </a:ext>
            </a:extLst>
          </p:cNvPr>
          <p:cNvCxnSpPr>
            <a:cxnSpLocks/>
          </p:cNvCxnSpPr>
          <p:nvPr/>
        </p:nvCxnSpPr>
        <p:spPr>
          <a:xfrm flipV="1">
            <a:off x="4609168" y="1484036"/>
            <a:ext cx="0" cy="7437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C238F87-C45E-5F8B-5DBF-FBF5EF25D105}"/>
              </a:ext>
            </a:extLst>
          </p:cNvPr>
          <p:cNvCxnSpPr/>
          <p:nvPr/>
        </p:nvCxnSpPr>
        <p:spPr>
          <a:xfrm flipH="1">
            <a:off x="4116130" y="1484036"/>
            <a:ext cx="49170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6D52B83-C33D-0921-B7A9-5C783ACDA03B}"/>
              </a:ext>
            </a:extLst>
          </p:cNvPr>
          <p:cNvSpPr txBox="1"/>
          <p:nvPr/>
        </p:nvSpPr>
        <p:spPr>
          <a:xfrm>
            <a:off x="5293412" y="971019"/>
            <a:ext cx="166925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spcBef>
                <a:spcPts val="480"/>
              </a:spcBef>
            </a:pPr>
            <a:r>
              <a:rPr lang="en-IN" sz="1000" b="1" spc="-5" dirty="0">
                <a:solidFill>
                  <a:srgbClr val="003358"/>
                </a:solidFill>
                <a:latin typeface="Arial"/>
                <a:cs typeface="Arial"/>
              </a:rPr>
              <a:t>Time Out information</a:t>
            </a:r>
          </a:p>
          <a:p>
            <a:pPr marL="12700" algn="l">
              <a:spcBef>
                <a:spcPts val="480"/>
              </a:spcBef>
            </a:pPr>
            <a:r>
              <a:rPr lang="en-IN" sz="1000" b="1" spc="-5" dirty="0">
                <a:solidFill>
                  <a:srgbClr val="003358"/>
                </a:solidFill>
                <a:latin typeface="Arial"/>
                <a:cs typeface="Arial"/>
              </a:rPr>
              <a:t>Sensor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1D25F9-2436-744D-9DA6-8B5770F718C4}"/>
              </a:ext>
            </a:extLst>
          </p:cNvPr>
          <p:cNvSpPr txBox="1"/>
          <p:nvPr/>
        </p:nvSpPr>
        <p:spPr>
          <a:xfrm>
            <a:off x="6496942" y="2889968"/>
            <a:ext cx="243264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spcBef>
                <a:spcPts val="480"/>
              </a:spcBef>
            </a:pPr>
            <a:r>
              <a:rPr lang="en-IN" sz="1000" b="1" spc="-5" dirty="0">
                <a:solidFill>
                  <a:srgbClr val="003358"/>
                </a:solidFill>
                <a:latin typeface="Arial"/>
                <a:cs typeface="Arial"/>
              </a:rPr>
              <a:t>FIFO Configuration information</a:t>
            </a:r>
          </a:p>
          <a:p>
            <a:pPr marL="12700" algn="l">
              <a:spcBef>
                <a:spcPts val="480"/>
              </a:spcBef>
            </a:pPr>
            <a:r>
              <a:rPr lang="en-IN" sz="1000" b="1" spc="-5" dirty="0">
                <a:solidFill>
                  <a:srgbClr val="003358"/>
                </a:solidFill>
                <a:latin typeface="Arial"/>
                <a:cs typeface="Arial"/>
              </a:rPr>
              <a:t>Frequency Values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4C691F-74CC-3D84-43E6-27FE2BCB25D9}"/>
              </a:ext>
            </a:extLst>
          </p:cNvPr>
          <p:cNvSpPr txBox="1"/>
          <p:nvPr/>
        </p:nvSpPr>
        <p:spPr>
          <a:xfrm>
            <a:off x="2078966" y="4011283"/>
            <a:ext cx="63835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01224D-F135-1061-7851-448284AF891D}"/>
              </a:ext>
            </a:extLst>
          </p:cNvPr>
          <p:cNvSpPr txBox="1"/>
          <p:nvPr/>
        </p:nvSpPr>
        <p:spPr>
          <a:xfrm>
            <a:off x="2078966" y="1884221"/>
            <a:ext cx="638355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796D22-D9EE-4030-CB19-E337FD6D6B87}"/>
              </a:ext>
            </a:extLst>
          </p:cNvPr>
          <p:cNvSpPr txBox="1"/>
          <p:nvPr/>
        </p:nvSpPr>
        <p:spPr>
          <a:xfrm>
            <a:off x="3071002" y="790712"/>
            <a:ext cx="1009291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400" b="1" spc="-5" dirty="0">
                <a:solidFill>
                  <a:srgbClr val="003358"/>
                </a:solidFill>
                <a:latin typeface="Arial"/>
                <a:cs typeface="Arial"/>
              </a:rPr>
              <a:t>Loop 3</a:t>
            </a: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B6915A69-F430-77C6-C7DB-F658E1093ECA}"/>
              </a:ext>
            </a:extLst>
          </p:cNvPr>
          <p:cNvSpPr/>
          <p:nvPr/>
        </p:nvSpPr>
        <p:spPr>
          <a:xfrm>
            <a:off x="1628533" y="862641"/>
            <a:ext cx="364169" cy="3802551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AEC44D-8784-F9D6-6F81-1DCCC4DD22D6}"/>
              </a:ext>
            </a:extLst>
          </p:cNvPr>
          <p:cNvSpPr txBox="1"/>
          <p:nvPr/>
        </p:nvSpPr>
        <p:spPr>
          <a:xfrm>
            <a:off x="1128174" y="2529499"/>
            <a:ext cx="657159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IN" sz="1600" b="1" spc="-5" dirty="0">
                <a:solidFill>
                  <a:srgbClr val="003358"/>
                </a:solidFill>
                <a:latin typeface="Arial"/>
                <a:cs typeface="Arial"/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34811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75" grpId="0"/>
      <p:bldP spid="77" grpId="0"/>
      <p:bldP spid="78" grpId="0"/>
      <p:bldP spid="79" grpId="0"/>
      <p:bldP spid="80" grpId="0"/>
      <p:bldP spid="82" grpId="0" animBg="1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06" y="4605021"/>
            <a:ext cx="1966585" cy="4932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14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4492"/>
            <a:ext cx="6593681" cy="733878"/>
          </a:xfrm>
        </p:spPr>
        <p:txBody>
          <a:bodyPr>
            <a:noAutofit/>
          </a:bodyPr>
          <a:lstStyle/>
          <a:p>
            <a:r>
              <a:rPr lang="en-IN" sz="2400" dirty="0"/>
              <a:t>Signals generated from the FPGA board as seen on the oscilloscope: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D68FA-2EBC-A86E-40BD-8369D86230EA}"/>
              </a:ext>
            </a:extLst>
          </p:cNvPr>
          <p:cNvSpPr txBox="1"/>
          <p:nvPr/>
        </p:nvSpPr>
        <p:spPr>
          <a:xfrm>
            <a:off x="1794598" y="2746796"/>
            <a:ext cx="6943005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An increase in signal distortion with increasing frequency is visible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772F4-D671-E141-4652-F0305A43689C}"/>
              </a:ext>
            </a:extLst>
          </p:cNvPr>
          <p:cNvSpPr txBox="1"/>
          <p:nvPr/>
        </p:nvSpPr>
        <p:spPr>
          <a:xfrm>
            <a:off x="1794598" y="3186471"/>
            <a:ext cx="4367366" cy="98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Possible Reasons:</a:t>
            </a:r>
          </a:p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Hardware Limitations</a:t>
            </a:r>
          </a:p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Look up table limitations, high-frequency Harmonics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B6D89-042B-0C59-0376-D641D93D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67" y="1040151"/>
            <a:ext cx="2200638" cy="118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4AF2F9-F897-D5A8-CAF8-CDDB6DA9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244" y="1040151"/>
            <a:ext cx="2290824" cy="1184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00307E-915B-7ABD-9B1D-51D1AFACB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307" y="1040151"/>
            <a:ext cx="2249697" cy="1184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ADFC90-E701-BBC2-4A32-AE188DD1FA14}"/>
              </a:ext>
            </a:extLst>
          </p:cNvPr>
          <p:cNvSpPr txBox="1"/>
          <p:nvPr/>
        </p:nvSpPr>
        <p:spPr>
          <a:xfrm>
            <a:off x="2262980" y="2396352"/>
            <a:ext cx="983412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30000 Hz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EDA4A-86EF-26D2-A384-B49732AE7695}"/>
              </a:ext>
            </a:extLst>
          </p:cNvPr>
          <p:cNvSpPr txBox="1"/>
          <p:nvPr/>
        </p:nvSpPr>
        <p:spPr>
          <a:xfrm>
            <a:off x="4721950" y="2404979"/>
            <a:ext cx="983412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50000 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77C79-3C48-21B8-0B0E-82A418E6C284}"/>
              </a:ext>
            </a:extLst>
          </p:cNvPr>
          <p:cNvSpPr txBox="1"/>
          <p:nvPr/>
        </p:nvSpPr>
        <p:spPr>
          <a:xfrm>
            <a:off x="7311302" y="2404979"/>
            <a:ext cx="983412" cy="26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90000 Hz</a:t>
            </a:r>
          </a:p>
        </p:txBody>
      </p:sp>
    </p:spTree>
    <p:extLst>
      <p:ext uri="{BB962C8B-B14F-4D97-AF65-F5344CB8AC3E}">
        <p14:creationId xmlns:p14="http://schemas.microsoft.com/office/powerpoint/2010/main" val="335742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06" y="4605021"/>
            <a:ext cx="1966585" cy="4932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15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26836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Data recorded from the Loop 3 of the PC VI: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7D279-5797-EF4D-126D-88E41D9C3C2D}"/>
              </a:ext>
            </a:extLst>
          </p:cNvPr>
          <p:cNvSpPr txBox="1"/>
          <p:nvPr/>
        </p:nvSpPr>
        <p:spPr>
          <a:xfrm>
            <a:off x="1794598" y="964138"/>
            <a:ext cx="5128203" cy="1929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Recorded data indicated the fluctuation in RMS Voltage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Frequency value remains the same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To plot the graph, the average of the RMS Voltage is plotted against the frequency value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Deviation of the RMS voltage  is in the range of 0.01 to 0.0001 Volts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BD0BC-92E1-2AC2-81C1-AF0CC864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415" y="796947"/>
            <a:ext cx="1495238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09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16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208099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Results: QTF in Vacuum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131B3-B019-7592-CBFE-F6023E595BD5}"/>
              </a:ext>
            </a:extLst>
          </p:cNvPr>
          <p:cNvSpPr txBox="1"/>
          <p:nvPr/>
        </p:nvSpPr>
        <p:spPr>
          <a:xfrm>
            <a:off x="1794598" y="4033970"/>
            <a:ext cx="4080604" cy="4950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Highest oscillation amplitude of all the variations</a:t>
            </a:r>
          </a:p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Low Coupling of the Input and output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B9269-A07A-98C2-554C-ED6848DD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88" y="717756"/>
            <a:ext cx="7057143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0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17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47851"/>
            <a:ext cx="6485073" cy="509657"/>
          </a:xfrm>
        </p:spPr>
        <p:txBody>
          <a:bodyPr>
            <a:noAutofit/>
          </a:bodyPr>
          <a:lstStyle/>
          <a:p>
            <a:r>
              <a:rPr lang="en-IN" sz="2400" dirty="0"/>
              <a:t>Result: QTF in Atmosphere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53746-C108-EACB-23DE-40F198036E64}"/>
              </a:ext>
            </a:extLst>
          </p:cNvPr>
          <p:cNvSpPr txBox="1"/>
          <p:nvPr/>
        </p:nvSpPr>
        <p:spPr>
          <a:xfrm>
            <a:off x="1794598" y="4234909"/>
            <a:ext cx="3339697" cy="4950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Significant decrease in amplitude</a:t>
            </a:r>
          </a:p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Coupling of the Input and output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6A63A-4010-E6B1-D993-38256B644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98" y="706270"/>
            <a:ext cx="6942857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18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747" y="150050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Result: QTF with a tungsten tip attached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90ADC-5682-CAEE-1BF7-F0094DDFD6E8}"/>
              </a:ext>
            </a:extLst>
          </p:cNvPr>
          <p:cNvSpPr txBox="1"/>
          <p:nvPr/>
        </p:nvSpPr>
        <p:spPr>
          <a:xfrm>
            <a:off x="1842747" y="4205590"/>
            <a:ext cx="3951723" cy="4950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Least Oscillation amplitude</a:t>
            </a:r>
          </a:p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Highest coupling of the Input and output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7B806-CA3A-8FAC-EB2E-AEF2C2E0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92" y="698952"/>
            <a:ext cx="6876190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6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7693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19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90ADC-5682-CAEE-1BF7-F0094DDFD6E8}"/>
              </a:ext>
            </a:extLst>
          </p:cNvPr>
          <p:cNvSpPr txBox="1"/>
          <p:nvPr/>
        </p:nvSpPr>
        <p:spPr>
          <a:xfrm>
            <a:off x="1790294" y="962533"/>
            <a:ext cx="6085622" cy="20672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Data analysis: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Loop rates vary.</a:t>
            </a:r>
            <a:b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Solution: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Implement Producer-Consumer architecture in LabVIEW for wider frequency scans at faster speeds. </a:t>
            </a:r>
            <a:b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en-US" sz="14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355600" indent="-34290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Improve signal integrity: 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Use more powerful hardware with faster signal generation.</a:t>
            </a:r>
            <a:b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en-US" sz="14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355600" indent="-34290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b="1" spc="-5" dirty="0">
                <a:solidFill>
                  <a:srgbClr val="003358"/>
                </a:solidFill>
                <a:latin typeface="Arial"/>
                <a:cs typeface="Arial"/>
              </a:rPr>
              <a:t>LabVIEW VI optimization: 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Utilize function generators and high-frequency analog signal modules for better accuracy.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5D74D-C7F8-5E4A-4DFC-D3A69A389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0294" y="239868"/>
            <a:ext cx="6593681" cy="427470"/>
          </a:xfrm>
        </p:spPr>
        <p:txBody>
          <a:bodyPr>
            <a:normAutofit/>
          </a:bodyPr>
          <a:lstStyle/>
          <a:p>
            <a:r>
              <a:rPr lang="en-US" sz="2400" dirty="0"/>
              <a:t>Circuit and setup optimization</a:t>
            </a:r>
          </a:p>
        </p:txBody>
      </p:sp>
    </p:spTree>
    <p:extLst>
      <p:ext uri="{BB962C8B-B14F-4D97-AF65-F5344CB8AC3E}">
        <p14:creationId xmlns:p14="http://schemas.microsoft.com/office/powerpoint/2010/main" val="75512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967" y="120534"/>
            <a:ext cx="5762065" cy="60378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Contents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165036-08F0-F94B-16E9-0D7297C4D2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264994"/>
              </p:ext>
            </p:extLst>
          </p:nvPr>
        </p:nvGraphicFramePr>
        <p:xfrm>
          <a:off x="1690967" y="724321"/>
          <a:ext cx="6593681" cy="365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2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63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06" y="4605021"/>
            <a:ext cx="1966585" cy="49320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20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41621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7D279-5797-EF4D-126D-88E41D9C3C2D}"/>
              </a:ext>
            </a:extLst>
          </p:cNvPr>
          <p:cNvSpPr txBox="1"/>
          <p:nvPr/>
        </p:nvSpPr>
        <p:spPr>
          <a:xfrm>
            <a:off x="1794598" y="987293"/>
            <a:ext cx="6685168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Electrical Setup: </a:t>
            </a:r>
            <a:r>
              <a:rPr lang="en-US" sz="1400" dirty="0"/>
              <a:t>This setup analyzes and automates the actuation of a QTF across a range of frequencies.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Resonant Frequency Analysis: </a:t>
            </a:r>
            <a:r>
              <a:rPr lang="en-US" sz="1400" dirty="0"/>
              <a:t>The resonant frequency of three QTF variations is demonstrated.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Challenges: </a:t>
            </a:r>
            <a:r>
              <a:rPr lang="en-US" sz="1400" dirty="0"/>
              <a:t>Errors and signal integrity issues are discussed.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Improving Accuracy: </a:t>
            </a:r>
            <a:r>
              <a:rPr lang="en-US" sz="1400" dirty="0"/>
              <a:t>Techniques for enhancing result accuracy are explored.</a:t>
            </a:r>
          </a:p>
        </p:txBody>
      </p:sp>
    </p:spTree>
    <p:extLst>
      <p:ext uri="{BB962C8B-B14F-4D97-AF65-F5344CB8AC3E}">
        <p14:creationId xmlns:p14="http://schemas.microsoft.com/office/powerpoint/2010/main" val="398441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21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B5D5B-E941-8523-F63F-3B5E2E08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00250" y="215660"/>
            <a:ext cx="5143500" cy="41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176461-79AF-5A82-5FE0-0E0331A8BEB2}"/>
              </a:ext>
            </a:extLst>
          </p:cNvPr>
          <p:cNvSpPr/>
          <p:nvPr/>
        </p:nvSpPr>
        <p:spPr>
          <a:xfrm>
            <a:off x="1822076" y="3973606"/>
            <a:ext cx="2635303" cy="262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42057"/>
            <a:ext cx="6593681" cy="732568"/>
          </a:xfrm>
        </p:spPr>
        <p:txBody>
          <a:bodyPr>
            <a:noAutofit/>
          </a:bodyPr>
          <a:lstStyle/>
          <a:p>
            <a:r>
              <a:rPr lang="en-IN" sz="2400" dirty="0"/>
              <a:t>Working Principle: Scanning Probe Microscopy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3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8EF3F-1E81-51FC-C5DE-F6D56109BF9B}"/>
              </a:ext>
            </a:extLst>
          </p:cNvPr>
          <p:cNvSpPr txBox="1"/>
          <p:nvPr/>
        </p:nvSpPr>
        <p:spPr>
          <a:xfrm>
            <a:off x="2593786" y="4151689"/>
            <a:ext cx="1330937" cy="262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100" b="1" spc="-5" dirty="0">
                <a:solidFill>
                  <a:srgbClr val="003358"/>
                </a:solidFill>
                <a:latin typeface="Arial"/>
                <a:cs typeface="Arial"/>
              </a:rPr>
              <a:t>Non-Contact Mode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07409D-A18D-C77B-BC58-3D3CE4A3F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14" y="1069804"/>
            <a:ext cx="3647619" cy="3095238"/>
          </a:xfrm>
          <a:prstGeom prst="rect">
            <a:avLst/>
          </a:prstGeom>
        </p:spPr>
      </p:pic>
      <p:pic>
        <p:nvPicPr>
          <p:cNvPr id="14" name="AFM">
            <a:hlinkClick r:id="" action="ppaction://media"/>
            <a:extLst>
              <a:ext uri="{FF2B5EF4-FFF2-40B4-BE49-F238E27FC236}">
                <a16:creationId xmlns:a16="http://schemas.microsoft.com/office/drawing/2014/main" id="{13D69F9D-CA5B-2A9E-ABC4-81B27D1BB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4166" y="1069804"/>
            <a:ext cx="3048837" cy="30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9513" y="150233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Tuning Forks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4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6B441-84A9-2D2A-EA28-C3DD30345CCA}"/>
              </a:ext>
            </a:extLst>
          </p:cNvPr>
          <p:cNvSpPr txBox="1"/>
          <p:nvPr/>
        </p:nvSpPr>
        <p:spPr>
          <a:xfrm>
            <a:off x="1868261" y="844741"/>
            <a:ext cx="3954355" cy="133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Invented in 1711 by John Share</a:t>
            </a:r>
          </a:p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Mechanical Oscillator</a:t>
            </a:r>
          </a:p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Quartz tuning fork: High Quality factor</a:t>
            </a:r>
          </a:p>
          <a:p>
            <a:pPr marL="298450" indent="-285750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Possess many types of oscillation:</a:t>
            </a:r>
          </a:p>
        </p:txBody>
      </p:sp>
      <p:pic>
        <p:nvPicPr>
          <p:cNvPr id="9" name="Assymetricandinplane-ezgif.com-video-to-gif-converter">
            <a:hlinkClick r:id="" action="ppaction://media"/>
            <a:extLst>
              <a:ext uri="{FF2B5EF4-FFF2-40B4-BE49-F238E27FC236}">
                <a16:creationId xmlns:a16="http://schemas.microsoft.com/office/drawing/2014/main" id="{279097D1-59C1-A12C-D8B5-FD021536B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7830" y="2391804"/>
            <a:ext cx="2224786" cy="1501401"/>
          </a:xfrm>
          <a:prstGeom prst="rect">
            <a:avLst/>
          </a:prstGeom>
        </p:spPr>
      </p:pic>
      <p:pic>
        <p:nvPicPr>
          <p:cNvPr id="11" name="Fundamentalmode-ezgif.com-video-to-gif-converter">
            <a:hlinkClick r:id="" action="ppaction://media"/>
            <a:extLst>
              <a:ext uri="{FF2B5EF4-FFF2-40B4-BE49-F238E27FC236}">
                <a16:creationId xmlns:a16="http://schemas.microsoft.com/office/drawing/2014/main" id="{25C49173-4EC9-E9C0-D529-E06D20978F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4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65250" y="2324218"/>
            <a:ext cx="635090" cy="1737365"/>
          </a:xfrm>
          <a:prstGeom prst="rect">
            <a:avLst/>
          </a:prstGeom>
        </p:spPr>
      </p:pic>
      <p:pic>
        <p:nvPicPr>
          <p:cNvPr id="13" name="Outofplanemode-ezgif.com-video-to-gif-converter">
            <a:hlinkClick r:id="" action="ppaction://media"/>
            <a:extLst>
              <a:ext uri="{FF2B5EF4-FFF2-40B4-BE49-F238E27FC236}">
                <a16:creationId xmlns:a16="http://schemas.microsoft.com/office/drawing/2014/main" id="{80C59067-DF51-1564-0034-369B805919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47178" y="2480140"/>
            <a:ext cx="1777984" cy="138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92571-5C17-51D5-0E30-CA97394E0DD2}"/>
              </a:ext>
            </a:extLst>
          </p:cNvPr>
          <p:cNvSpPr txBox="1"/>
          <p:nvPr/>
        </p:nvSpPr>
        <p:spPr>
          <a:xfrm>
            <a:off x="1726189" y="3993231"/>
            <a:ext cx="1213009" cy="97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spcBef>
                <a:spcPts val="480"/>
              </a:spcBef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Fundamental and asymmetric 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endParaRPr lang="en-IN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8EABC-BCAD-F005-5B48-4D6F508D5857}"/>
              </a:ext>
            </a:extLst>
          </p:cNvPr>
          <p:cNvSpPr txBox="1"/>
          <p:nvPr/>
        </p:nvSpPr>
        <p:spPr>
          <a:xfrm>
            <a:off x="4390631" y="4061583"/>
            <a:ext cx="1431985" cy="62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In-phase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endParaRPr lang="en-IN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E2471-79A9-0B37-22F2-CB462D9A8510}"/>
              </a:ext>
            </a:extLst>
          </p:cNvPr>
          <p:cNvSpPr txBox="1"/>
          <p:nvPr/>
        </p:nvSpPr>
        <p:spPr>
          <a:xfrm>
            <a:off x="6547178" y="3993231"/>
            <a:ext cx="2101863" cy="62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480"/>
              </a:spcBef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In-plane and Out of plane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endParaRPr lang="en-IN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0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8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6798"/>
            <a:ext cx="3202129" cy="509657"/>
          </a:xfrm>
        </p:spPr>
        <p:txBody>
          <a:bodyPr>
            <a:noAutofit/>
          </a:bodyPr>
          <a:lstStyle/>
          <a:p>
            <a:r>
              <a:rPr lang="en-IN" sz="2400" dirty="0"/>
              <a:t>Quartz Tuning Forks: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5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1D02F-BC37-966E-EB03-8EA30C09B41B}"/>
              </a:ext>
            </a:extLst>
          </p:cNvPr>
          <p:cNvSpPr txBox="1"/>
          <p:nvPr/>
        </p:nvSpPr>
        <p:spPr>
          <a:xfrm>
            <a:off x="1794598" y="1074794"/>
            <a:ext cx="3739844" cy="229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2 prongs attached to a base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QTF is mostly used in Non-contact modes 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Tungsten tip attached to a QTF using silver epoxy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An additional mass of 0.33 milligrams is added to the tuning fork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endParaRPr lang="en-US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CC738-0E79-B318-90CD-BEC796B5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14" y="424757"/>
            <a:ext cx="2682129" cy="1800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B62BD-2234-4EFA-059B-941511635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813" y="2389517"/>
            <a:ext cx="2684223" cy="18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1148"/>
            <a:ext cx="6593681" cy="509657"/>
          </a:xfrm>
        </p:spPr>
        <p:txBody>
          <a:bodyPr>
            <a:noAutofit/>
          </a:bodyPr>
          <a:lstStyle/>
          <a:p>
            <a:r>
              <a:rPr lang="en-IN" sz="2400" dirty="0"/>
              <a:t>Problem Description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6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6B441-84A9-2D2A-EA28-C3DD30345CCA}"/>
              </a:ext>
            </a:extLst>
          </p:cNvPr>
          <p:cNvSpPr txBox="1"/>
          <p:nvPr/>
        </p:nvSpPr>
        <p:spPr>
          <a:xfrm>
            <a:off x="1794597" y="979214"/>
            <a:ext cx="3389877" cy="116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latin typeface="Arial"/>
                <a:cs typeface="Arial"/>
              </a:rPr>
              <a:t>Tuning forks are used for scanning probe microscopy.</a:t>
            </a:r>
            <a:br>
              <a:rPr lang="en-US" sz="1400" spc="-5" dirty="0">
                <a:latin typeface="Arial"/>
                <a:cs typeface="Arial"/>
              </a:rPr>
            </a:br>
            <a:r>
              <a:rPr lang="en-US" sz="1400" spc="-5" dirty="0">
                <a:latin typeface="Arial"/>
                <a:cs typeface="Arial"/>
              </a:rPr>
              <a:t> </a:t>
            </a:r>
          </a:p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latin typeface="Arial"/>
                <a:cs typeface="Arial"/>
              </a:rPr>
              <a:t>Adding masses to a tuning fork reduces its amplitude and resonant frequency</a:t>
            </a:r>
            <a:r>
              <a:rPr lang="en-US" sz="1550" spc="-5" dirty="0">
                <a:latin typeface="Arial"/>
                <a:cs typeface="Arial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2494A-EB05-7A90-B44C-E0EEE80A7B96}"/>
              </a:ext>
            </a:extLst>
          </p:cNvPr>
          <p:cNvSpPr txBox="1"/>
          <p:nvPr/>
        </p:nvSpPr>
        <p:spPr>
          <a:xfrm>
            <a:off x="1794598" y="2371385"/>
            <a:ext cx="3389877" cy="2263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l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latin typeface="Arial"/>
                <a:cs typeface="Arial"/>
              </a:rPr>
              <a:t>This experiment verifies the frequency shift. </a:t>
            </a:r>
            <a:br>
              <a:rPr lang="en-US" sz="1400" spc="-5" dirty="0">
                <a:latin typeface="Arial"/>
                <a:cs typeface="Arial"/>
              </a:rPr>
            </a:br>
            <a:endParaRPr lang="en-US" sz="1400" spc="-5" dirty="0">
              <a:latin typeface="Arial"/>
              <a:cs typeface="Arial"/>
            </a:endParaRPr>
          </a:p>
          <a:p>
            <a:pPr marL="298450" indent="-285750"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latin typeface="Arial"/>
                <a:cs typeface="Arial"/>
              </a:rPr>
              <a:t>LabView generates an actuation signal, and the amplitude is recorded, converted to voltage, stored in Excel, and plotted in MATLAB.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endParaRPr lang="en-US" sz="1600" b="1" spc="-5" dirty="0">
              <a:latin typeface="Arial"/>
              <a:cs typeface="Arial"/>
            </a:endParaRP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endParaRPr lang="en-US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809AF2-1766-A9ED-CF63-87A6011F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76" y="891631"/>
            <a:ext cx="3552821" cy="31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34867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Experimental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7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6B441-84A9-2D2A-EA28-C3DD30345CCA}"/>
              </a:ext>
            </a:extLst>
          </p:cNvPr>
          <p:cNvSpPr txBox="1"/>
          <p:nvPr/>
        </p:nvSpPr>
        <p:spPr>
          <a:xfrm>
            <a:off x="1794598" y="1013317"/>
            <a:ext cx="3691802" cy="30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Components used: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FPGA Board – USB 7856 OEM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Host Computer (Windows OS)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LabVIEW Version 2022 Q3 (64 Bit)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Keysight oscilloscope (</a:t>
            </a:r>
            <a:r>
              <a:rPr lang="en-US" sz="1400" spc="-5" dirty="0" err="1">
                <a:solidFill>
                  <a:srgbClr val="003358"/>
                </a:solidFill>
                <a:latin typeface="Arial"/>
                <a:cs typeface="Arial"/>
              </a:rPr>
              <a:t>InfiniiVision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DSOX2014A)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Resistors</a:t>
            </a:r>
          </a:p>
          <a:p>
            <a:pPr marL="298450" indent="-285750" algn="l">
              <a:lnSpc>
                <a:spcPts val="2300"/>
              </a:lnSpc>
              <a:spcBef>
                <a:spcPts val="480"/>
              </a:spcBef>
              <a:buFont typeface="Wingdings" panose="05000000000000000000" pitchFamily="2" charset="2"/>
              <a:buChar char="Ø"/>
            </a:pP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Operational Amplifier: </a:t>
            </a:r>
            <a:r>
              <a:rPr lang="en-US" sz="1400" spc="-5" dirty="0" err="1">
                <a:solidFill>
                  <a:srgbClr val="003358"/>
                </a:solidFill>
                <a:latin typeface="Arial"/>
                <a:cs typeface="Arial"/>
              </a:rPr>
              <a:t>Amplifie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003358"/>
                </a:solidFill>
                <a:latin typeface="Arial"/>
                <a:cs typeface="Arial"/>
              </a:rPr>
              <a:t>Voltcraft</a:t>
            </a:r>
            <a:r>
              <a:rPr lang="en-US" sz="1400" spc="-5" dirty="0">
                <a:solidFill>
                  <a:srgbClr val="003358"/>
                </a:solidFill>
                <a:latin typeface="Arial"/>
                <a:cs typeface="Arial"/>
              </a:rPr>
              <a:t> VSP 2405 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806EA-CBA8-926D-A8D7-C95A12B5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32" y="1013318"/>
            <a:ext cx="2676089" cy="31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484" y="115242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Electrical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8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8DF86-9CDF-6AA3-3AB0-F110A8D0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84" y="843178"/>
            <a:ext cx="5942857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506-550F-C2C3-69A8-9B49F0E0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598" y="185624"/>
            <a:ext cx="6593681" cy="509657"/>
          </a:xfrm>
        </p:spPr>
        <p:txBody>
          <a:bodyPr>
            <a:normAutofit/>
          </a:bodyPr>
          <a:lstStyle/>
          <a:p>
            <a:r>
              <a:rPr lang="en-IN" sz="2400" dirty="0"/>
              <a:t>Pre-requisites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BE466-DFC0-E0DD-16A2-23465199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887" y="4859571"/>
            <a:ext cx="1675422" cy="273844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Sathyajith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Shanthkumar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– 65442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0EF5F-4867-F6ED-9FE0-B033D01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24" y="4527455"/>
            <a:ext cx="2275867" cy="5707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228DA-08CA-4556-4379-F592312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008" y="4849486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t>9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6EEDD-A881-5AE8-F032-3634A92DB661}"/>
              </a:ext>
            </a:extLst>
          </p:cNvPr>
          <p:cNvSpPr/>
          <p:nvPr/>
        </p:nvSpPr>
        <p:spPr>
          <a:xfrm>
            <a:off x="2058838" y="3466832"/>
            <a:ext cx="1675422" cy="5039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Create LabVIEW Project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65221-F892-758A-52E5-44AADD1FBABD}"/>
              </a:ext>
            </a:extLst>
          </p:cNvPr>
          <p:cNvSpPr/>
          <p:nvPr/>
        </p:nvSpPr>
        <p:spPr>
          <a:xfrm>
            <a:off x="2058838" y="1022971"/>
            <a:ext cx="1675422" cy="5096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003358"/>
                </a:solidFill>
              </a:rPr>
              <a:t>Evaluate System Requirements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3A6CBB-6D1B-1D49-50DA-E3F6BF76512D}"/>
              </a:ext>
            </a:extLst>
          </p:cNvPr>
          <p:cNvSpPr/>
          <p:nvPr/>
        </p:nvSpPr>
        <p:spPr>
          <a:xfrm>
            <a:off x="2058838" y="2696338"/>
            <a:ext cx="1675422" cy="4370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Configure Hardware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5A3E37-EFE0-1C89-EADC-13BDD64DB62A}"/>
              </a:ext>
            </a:extLst>
          </p:cNvPr>
          <p:cNvSpPr/>
          <p:nvPr/>
        </p:nvSpPr>
        <p:spPr>
          <a:xfrm>
            <a:off x="2058838" y="1895946"/>
            <a:ext cx="1675422" cy="4370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Select Architecture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FFAEA65-1864-D310-C26C-16F4BC2BE1C1}"/>
              </a:ext>
            </a:extLst>
          </p:cNvPr>
          <p:cNvSpPr/>
          <p:nvPr/>
        </p:nvSpPr>
        <p:spPr>
          <a:xfrm>
            <a:off x="5409740" y="3184767"/>
            <a:ext cx="1675422" cy="4370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Compile to FPGA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730B5B-3EF4-6086-1BAD-5D5AE716CCAF}"/>
              </a:ext>
            </a:extLst>
          </p:cNvPr>
          <p:cNvSpPr/>
          <p:nvPr/>
        </p:nvSpPr>
        <p:spPr>
          <a:xfrm>
            <a:off x="5399187" y="2524901"/>
            <a:ext cx="1675422" cy="3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Simulate on PC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CDB670-6B71-B701-1C31-66754C21526E}"/>
              </a:ext>
            </a:extLst>
          </p:cNvPr>
          <p:cNvSpPr/>
          <p:nvPr/>
        </p:nvSpPr>
        <p:spPr>
          <a:xfrm>
            <a:off x="5399187" y="1028701"/>
            <a:ext cx="1675422" cy="5039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Create FPGA VI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B8B7D5-AF6F-F9F6-C4A0-CB2066C89C7F}"/>
              </a:ext>
            </a:extLst>
          </p:cNvPr>
          <p:cNvSpPr/>
          <p:nvPr/>
        </p:nvSpPr>
        <p:spPr>
          <a:xfrm>
            <a:off x="5399187" y="1859216"/>
            <a:ext cx="1675422" cy="3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Create Host VI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44D7D8-0F66-05C7-3210-C20346F80E15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2896549" y="1532627"/>
            <a:ext cx="0" cy="36331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6A763B-64FA-3F9F-3F04-E87FB515CDA9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2896549" y="2333019"/>
            <a:ext cx="0" cy="36331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CC0AE3-D9DA-F771-7C57-6C2EBC720B34}"/>
              </a:ext>
            </a:extLst>
          </p:cNvPr>
          <p:cNvCxnSpPr>
            <a:stCxn id="15" idx="2"/>
            <a:endCxn id="3" idx="0"/>
          </p:cNvCxnSpPr>
          <p:nvPr/>
        </p:nvCxnSpPr>
        <p:spPr>
          <a:xfrm>
            <a:off x="2896549" y="3133411"/>
            <a:ext cx="0" cy="33342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489634-8794-3E0F-BDE9-E4C132FD0E15}"/>
              </a:ext>
            </a:extLst>
          </p:cNvPr>
          <p:cNvCxnSpPr>
            <a:stCxn id="3" idx="3"/>
          </p:cNvCxnSpPr>
          <p:nvPr/>
        </p:nvCxnSpPr>
        <p:spPr>
          <a:xfrm flipV="1">
            <a:off x="3734260" y="1277799"/>
            <a:ext cx="691091" cy="2440996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ADCD8D-5B51-2600-6A7D-465915A5DAC3}"/>
              </a:ext>
            </a:extLst>
          </p:cNvPr>
          <p:cNvCxnSpPr>
            <a:endCxn id="20" idx="1"/>
          </p:cNvCxnSpPr>
          <p:nvPr/>
        </p:nvCxnSpPr>
        <p:spPr>
          <a:xfrm>
            <a:off x="4425351" y="1277799"/>
            <a:ext cx="973836" cy="286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7558147-DB6B-A42A-CF8A-D580D0EFD427}"/>
              </a:ext>
            </a:extLst>
          </p:cNvPr>
          <p:cNvSpPr/>
          <p:nvPr/>
        </p:nvSpPr>
        <p:spPr>
          <a:xfrm>
            <a:off x="5399187" y="3870184"/>
            <a:ext cx="1675422" cy="5039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2"/>
                </a:solidFill>
              </a:rPr>
              <a:t>Run Program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660855-78CA-84B4-A75D-8255F3B077EE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6236898" y="1532627"/>
            <a:ext cx="0" cy="3265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F3D3CE-8F1C-A5A8-D9B1-A9D7304AAC1B}"/>
              </a:ext>
            </a:extLst>
          </p:cNvPr>
          <p:cNvCxnSpPr/>
          <p:nvPr/>
        </p:nvCxnSpPr>
        <p:spPr>
          <a:xfrm>
            <a:off x="6251801" y="2199847"/>
            <a:ext cx="0" cy="3265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59F3A9-817B-8B76-4834-0A5F3A209EA2}"/>
              </a:ext>
            </a:extLst>
          </p:cNvPr>
          <p:cNvCxnSpPr/>
          <p:nvPr/>
        </p:nvCxnSpPr>
        <p:spPr>
          <a:xfrm>
            <a:off x="6266704" y="2867067"/>
            <a:ext cx="0" cy="3265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951CDD-6956-A189-1EF6-723E5AA8476E}"/>
              </a:ext>
            </a:extLst>
          </p:cNvPr>
          <p:cNvCxnSpPr/>
          <p:nvPr/>
        </p:nvCxnSpPr>
        <p:spPr>
          <a:xfrm>
            <a:off x="6281607" y="3534287"/>
            <a:ext cx="0" cy="3265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3741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U_Ilmenau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algn="l">
          <a:lnSpc>
            <a:spcPts val="2300"/>
          </a:lnSpc>
          <a:spcBef>
            <a:spcPts val="480"/>
          </a:spcBef>
          <a:defRPr sz="1600" b="1" spc="-5" dirty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TUI_16zu9_NEU" id="{41E4DB29-444F-4E79-9A5A-9BDD16252F56}" vid="{49371515-4DE3-4D3A-93DC-710F93D183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4AD71F30A33F49902305D4D8FCFC04" ma:contentTypeVersion="0" ma:contentTypeDescription="Ein neues Dokument erstellen." ma:contentTypeScope="" ma:versionID="c369461af7e8326ed1404906e80559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686dcd11d120f5ddbaa988a62e2b00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5B18-4A5B-4831-9F2C-E8B177F579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3A51AE-C4EA-4C5C-97C9-18319B44A9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EAB91B-9693-484F-85D5-030E0441B3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507</TotalTime>
  <Words>706</Words>
  <Application>Microsoft Office PowerPoint</Application>
  <PresentationFormat>On-screen Show (16:9)</PresentationFormat>
  <Paragraphs>150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Design_TU_Ilmenau</vt:lpstr>
      <vt:lpstr>PowerPoint Presentation</vt:lpstr>
      <vt:lpstr>Contents</vt:lpstr>
      <vt:lpstr>Working Principle: Scanning Probe Microscopy</vt:lpstr>
      <vt:lpstr>Tuning Forks</vt:lpstr>
      <vt:lpstr>Quartz Tuning Forks: </vt:lpstr>
      <vt:lpstr>Problem Description </vt:lpstr>
      <vt:lpstr>Experimental Setup</vt:lpstr>
      <vt:lpstr>Electrical Setup</vt:lpstr>
      <vt:lpstr>Pre-requisites</vt:lpstr>
      <vt:lpstr>FPGA VI</vt:lpstr>
      <vt:lpstr>HOST VI</vt:lpstr>
      <vt:lpstr>Loop 1: Data transfer</vt:lpstr>
      <vt:lpstr>Inter-loop and FPGA Data transfer</vt:lpstr>
      <vt:lpstr>Signals generated from the FPGA board as seen on the oscilloscope:</vt:lpstr>
      <vt:lpstr>Data recorded from the Loop 3 of the PC VI:</vt:lpstr>
      <vt:lpstr>Results: QTF in Vacuum</vt:lpstr>
      <vt:lpstr>Result: QTF in Atmosphere</vt:lpstr>
      <vt:lpstr>Result: QTF with a tungsten tip attached</vt:lpstr>
      <vt:lpstr>Circuit and setup optimization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debashish mekap</dc:creator>
  <cp:lastModifiedBy>Sathyajith Shanthakumar</cp:lastModifiedBy>
  <cp:revision>254</cp:revision>
  <dcterms:created xsi:type="dcterms:W3CDTF">2023-05-28T06:52:00Z</dcterms:created>
  <dcterms:modified xsi:type="dcterms:W3CDTF">2024-06-11T23:03:08Z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0x0101007E4AD71F30A33F49902305D4D8FCFC04</vt:lpwstr>
  </property>
</Properties>
</file>